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RoxboroughCF Bold" charset="1" panose="00000800000000000000"/>
      <p:regular r:id="rId48"/>
    </p:embeddedFont>
    <p:embeddedFont>
      <p:font typeface="Poppins Bold" charset="1" panose="00000800000000000000"/>
      <p:regular r:id="rId49"/>
    </p:embeddedFont>
    <p:embeddedFont>
      <p:font typeface="DM Sans Bold" charset="1" panose="00000000000000000000"/>
      <p:regular r:id="rId50"/>
    </p:embeddedFont>
    <p:embeddedFont>
      <p:font typeface="Poppins" charset="1" panose="00000500000000000000"/>
      <p:regular r:id="rId51"/>
    </p:embeddedFont>
    <p:embeddedFont>
      <p:font typeface="Mokoto" charset="1" panose="000000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7.png" Type="http://schemas.openxmlformats.org/officeDocument/2006/relationships/image"/><Relationship Id="rId4"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9.png" Type="http://schemas.openxmlformats.org/officeDocument/2006/relationships/image"/><Relationship Id="rId4"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jpeg" Type="http://schemas.openxmlformats.org/officeDocument/2006/relationships/image"/><Relationship Id="rId6"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2.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2.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0.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1.png" Type="http://schemas.openxmlformats.org/officeDocument/2006/relationships/image"/><Relationship Id="rId4" Target="../media/image25.png" Type="http://schemas.openxmlformats.org/officeDocument/2006/relationships/image"/><Relationship Id="rId5" Target="../media/image6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5.jpeg" Type="http://schemas.openxmlformats.org/officeDocument/2006/relationships/image"/><Relationship Id="rId4" Target="../media/VAEDuNXcGzI.mp4" Type="http://schemas.openxmlformats.org/officeDocument/2006/relationships/video"/><Relationship Id="rId5" Target="../media/VAEDuNXcGzI.mp4" Type="http://schemas.microsoft.com/office/2007/relationships/media"/><Relationship Id="rId6" Target="../media/image13.png" Type="http://schemas.openxmlformats.org/officeDocument/2006/relationships/image"/><Relationship Id="rId7" Target="../media/image14.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11" Target="../media/image74.png" Type="http://schemas.openxmlformats.org/officeDocument/2006/relationships/image"/><Relationship Id="rId12" Target="../media/image75.svg" Type="http://schemas.openxmlformats.org/officeDocument/2006/relationships/image"/><Relationship Id="rId2" Target="../media/image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 Id="rId7" Target="../media/image70.png" Type="http://schemas.openxmlformats.org/officeDocument/2006/relationships/image"/><Relationship Id="rId8" Target="../media/image71.svg" Type="http://schemas.openxmlformats.org/officeDocument/2006/relationships/image"/><Relationship Id="rId9" Target="../media/image7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84.png" Type="http://schemas.openxmlformats.org/officeDocument/2006/relationships/image"/><Relationship Id="rId2" Target="../media/image2.jpe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jpeg" Type="http://schemas.openxmlformats.org/officeDocument/2006/relationships/image"/><Relationship Id="rId8" Target="../media/image81.jpeg" Type="http://schemas.openxmlformats.org/officeDocument/2006/relationships/image"/><Relationship Id="rId9" Target="../media/image8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29439" y="1933578"/>
            <a:ext cx="15420468" cy="7324722"/>
          </a:xfrm>
          <a:custGeom>
            <a:avLst/>
            <a:gdLst/>
            <a:ahLst/>
            <a:cxnLst/>
            <a:rect r="r" b="b" t="t" l="l"/>
            <a:pathLst>
              <a:path h="7324722" w="15420468">
                <a:moveTo>
                  <a:pt x="0" y="0"/>
                </a:moveTo>
                <a:lnTo>
                  <a:pt x="15420468" y="0"/>
                </a:lnTo>
                <a:lnTo>
                  <a:pt x="15420468" y="7324722"/>
                </a:lnTo>
                <a:lnTo>
                  <a:pt x="0" y="7324722"/>
                </a:lnTo>
                <a:lnTo>
                  <a:pt x="0" y="0"/>
                </a:lnTo>
                <a:close/>
              </a:path>
            </a:pathLst>
          </a:custGeom>
          <a:blipFill>
            <a:blip r:embed="rId3"/>
            <a:stretch>
              <a:fillRect l="0" t="0" r="0" b="0"/>
            </a:stretch>
          </a:blipFill>
        </p:spPr>
      </p:sp>
      <p:sp>
        <p:nvSpPr>
          <p:cNvPr name="TextBox 4" id="4"/>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815775" y="2228204"/>
            <a:ext cx="14656450" cy="7419828"/>
          </a:xfrm>
          <a:custGeom>
            <a:avLst/>
            <a:gdLst/>
            <a:ahLst/>
            <a:cxnLst/>
            <a:rect r="r" b="b" t="t" l="l"/>
            <a:pathLst>
              <a:path h="7419828" w="14656450">
                <a:moveTo>
                  <a:pt x="0" y="0"/>
                </a:moveTo>
                <a:lnTo>
                  <a:pt x="14656450" y="0"/>
                </a:lnTo>
                <a:lnTo>
                  <a:pt x="14656450" y="7419828"/>
                </a:lnTo>
                <a:lnTo>
                  <a:pt x="0" y="7419828"/>
                </a:lnTo>
                <a:lnTo>
                  <a:pt x="0" y="0"/>
                </a:lnTo>
                <a:close/>
              </a:path>
            </a:pathLst>
          </a:custGeom>
          <a:blipFill>
            <a:blip r:embed="rId3"/>
            <a:stretch>
              <a:fillRect l="0" t="0" r="0" b="0"/>
            </a:stretch>
          </a:blipFill>
        </p:spPr>
      </p:sp>
      <p:sp>
        <p:nvSpPr>
          <p:cNvPr name="TextBox 4" id="4"/>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7574724">
            <a:off x="13983860" y="-3932220"/>
            <a:ext cx="4930096" cy="11163901"/>
            <a:chOff x="0" y="0"/>
            <a:chExt cx="660400" cy="1495435"/>
          </a:xfrm>
        </p:grpSpPr>
        <p:sp>
          <p:nvSpPr>
            <p:cNvPr name="Freeform 4" id="4"/>
            <p:cNvSpPr/>
            <p:nvPr/>
          </p:nvSpPr>
          <p:spPr>
            <a:xfrm flipH="false" flipV="false" rot="0">
              <a:off x="0" y="0"/>
              <a:ext cx="660400" cy="1495435"/>
            </a:xfrm>
            <a:custGeom>
              <a:avLst/>
              <a:gdLst/>
              <a:ahLst/>
              <a:cxnLst/>
              <a:rect r="r" b="b" t="t" l="l"/>
              <a:pathLst>
                <a:path h="149543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rgbClr val="5D73C6"/>
            </a:solidFill>
          </p:spPr>
        </p:sp>
        <p:sp>
          <p:nvSpPr>
            <p:cNvPr name="TextBox 5" id="5"/>
            <p:cNvSpPr txBox="true"/>
            <p:nvPr/>
          </p:nvSpPr>
          <p:spPr>
            <a:xfrm>
              <a:off x="0" y="88900"/>
              <a:ext cx="660400" cy="140653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749940" y="284520"/>
            <a:ext cx="6826085" cy="6578640"/>
          </a:xfrm>
          <a:custGeom>
            <a:avLst/>
            <a:gdLst/>
            <a:ahLst/>
            <a:cxnLst/>
            <a:rect r="r" b="b" t="t" l="l"/>
            <a:pathLst>
              <a:path h="6578640" w="6826085">
                <a:moveTo>
                  <a:pt x="0" y="0"/>
                </a:moveTo>
                <a:lnTo>
                  <a:pt x="6826085" y="0"/>
                </a:lnTo>
                <a:lnTo>
                  <a:pt x="6826085" y="6578640"/>
                </a:lnTo>
                <a:lnTo>
                  <a:pt x="0" y="6578640"/>
                </a:lnTo>
                <a:lnTo>
                  <a:pt x="0" y="0"/>
                </a:lnTo>
                <a:close/>
              </a:path>
            </a:pathLst>
          </a:custGeom>
          <a:blipFill>
            <a:blip r:embed="rId3"/>
            <a:stretch>
              <a:fillRect l="0" t="0" r="0" b="0"/>
            </a:stretch>
          </a:blipFill>
        </p:spPr>
      </p:sp>
      <p:sp>
        <p:nvSpPr>
          <p:cNvPr name="AutoShape 7" id="7"/>
          <p:cNvSpPr/>
          <p:nvPr/>
        </p:nvSpPr>
        <p:spPr>
          <a:xfrm rot="0">
            <a:off x="1028700" y="1603498"/>
            <a:ext cx="10320052" cy="0"/>
          </a:xfrm>
          <a:prstGeom prst="line">
            <a:avLst/>
          </a:prstGeom>
          <a:ln cap="rnd" w="19050">
            <a:solidFill>
              <a:srgbClr val="5D73C6">
                <a:alpha val="49804"/>
              </a:srgbClr>
            </a:solidFill>
            <a:prstDash val="solid"/>
            <a:headEnd type="none" len="sm" w="sm"/>
            <a:tailEnd type="none" len="sm" w="sm"/>
          </a:ln>
        </p:spPr>
      </p:sp>
      <p:sp>
        <p:nvSpPr>
          <p:cNvPr name="Freeform 8" id="8"/>
          <p:cNvSpPr/>
          <p:nvPr/>
        </p:nvSpPr>
        <p:spPr>
          <a:xfrm flipH="false" flipV="false" rot="0">
            <a:off x="1028700" y="7097435"/>
            <a:ext cx="10931437" cy="2160865"/>
          </a:xfrm>
          <a:custGeom>
            <a:avLst/>
            <a:gdLst/>
            <a:ahLst/>
            <a:cxnLst/>
            <a:rect r="r" b="b" t="t" l="l"/>
            <a:pathLst>
              <a:path h="2160865" w="10931437">
                <a:moveTo>
                  <a:pt x="0" y="0"/>
                </a:moveTo>
                <a:lnTo>
                  <a:pt x="10931437" y="0"/>
                </a:lnTo>
                <a:lnTo>
                  <a:pt x="10931437" y="2160865"/>
                </a:lnTo>
                <a:lnTo>
                  <a:pt x="0" y="2160865"/>
                </a:lnTo>
                <a:lnTo>
                  <a:pt x="0" y="0"/>
                </a:lnTo>
                <a:close/>
              </a:path>
            </a:pathLst>
          </a:custGeom>
          <a:blipFill>
            <a:blip r:embed="rId4"/>
            <a:stretch>
              <a:fillRect l="0" t="0" r="0" b="0"/>
            </a:stretch>
          </a:blipFill>
        </p:spPr>
      </p:sp>
      <p:sp>
        <p:nvSpPr>
          <p:cNvPr name="TextBox 9" id="9"/>
          <p:cNvSpPr txBox="true"/>
          <p:nvPr/>
        </p:nvSpPr>
        <p:spPr>
          <a:xfrm rot="0">
            <a:off x="1028700" y="1998745"/>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2. Caesar Cipher</a:t>
            </a:r>
          </a:p>
        </p:txBody>
      </p:sp>
      <p:sp>
        <p:nvSpPr>
          <p:cNvPr name="TextBox 10" id="10"/>
          <p:cNvSpPr txBox="true"/>
          <p:nvPr/>
        </p:nvSpPr>
        <p:spPr>
          <a:xfrm rot="0">
            <a:off x="1028700" y="3507165"/>
            <a:ext cx="8115300" cy="1317625"/>
          </a:xfrm>
          <a:prstGeom prst="rect">
            <a:avLst/>
          </a:prstGeom>
        </p:spPr>
        <p:txBody>
          <a:bodyPr anchor="t" rtlCol="false" tIns="0" lIns="0" bIns="0" rIns="0">
            <a:spAutoFit/>
          </a:bodyPr>
          <a:lstStyle/>
          <a:p>
            <a:pPr algn="l">
              <a:lnSpc>
                <a:spcPts val="3499"/>
              </a:lnSpc>
              <a:spcBef>
                <a:spcPct val="0"/>
              </a:spcBef>
            </a:pPr>
            <a:r>
              <a:rPr lang="en-US" sz="2499">
                <a:solidFill>
                  <a:srgbClr val="E2E0E1"/>
                </a:solidFill>
                <a:latin typeface="Poppins"/>
                <a:ea typeface="Poppins"/>
                <a:cs typeface="Poppins"/>
                <a:sym typeface="Poppins"/>
              </a:rPr>
              <a:t>Caesar Cipher adalah algoritma substitusi yg menggeser huruf dalam pesan dengan nilai kunci jumlah tertentu.</a:t>
            </a:r>
          </a:p>
        </p:txBody>
      </p:sp>
      <p:sp>
        <p:nvSpPr>
          <p:cNvPr name="TextBox 11" id="11"/>
          <p:cNvSpPr txBox="true"/>
          <p:nvPr/>
        </p:nvSpPr>
        <p:spPr>
          <a:xfrm rot="0">
            <a:off x="1028700" y="962025"/>
            <a:ext cx="811530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Kriptografi </a:t>
            </a:r>
            <a:r>
              <a:rPr lang="en-US" sz="2799" b="true">
                <a:solidFill>
                  <a:srgbClr val="88C2C9"/>
                </a:solidFill>
                <a:latin typeface="RoxboroughCF Bold"/>
                <a:ea typeface="RoxboroughCF Bold"/>
                <a:cs typeface="RoxboroughCF Bold"/>
                <a:sym typeface="RoxboroughCF Bold"/>
              </a:rPr>
              <a:t>Klasik</a:t>
            </a:r>
          </a:p>
        </p:txBody>
      </p:sp>
      <p:sp>
        <p:nvSpPr>
          <p:cNvPr name="TextBox 12" id="12"/>
          <p:cNvSpPr txBox="true"/>
          <p:nvPr/>
        </p:nvSpPr>
        <p:spPr>
          <a:xfrm rot="0">
            <a:off x="1028700" y="5281991"/>
            <a:ext cx="8115300" cy="721997"/>
          </a:xfrm>
          <a:prstGeom prst="rect">
            <a:avLst/>
          </a:prstGeom>
        </p:spPr>
        <p:txBody>
          <a:bodyPr anchor="t" rtlCol="false" tIns="0" lIns="0" bIns="0" rIns="0">
            <a:spAutoFit/>
          </a:bodyPr>
          <a:lstStyle/>
          <a:p>
            <a:pPr algn="l">
              <a:lnSpc>
                <a:spcPts val="5879"/>
              </a:lnSpc>
              <a:spcBef>
                <a:spcPct val="0"/>
              </a:spcBef>
            </a:pPr>
            <a:r>
              <a:rPr lang="en-US" b="true" sz="4199">
                <a:solidFill>
                  <a:srgbClr val="E2E0E1"/>
                </a:solidFill>
                <a:latin typeface="RoxboroughCF Bold"/>
                <a:ea typeface="RoxboroughCF Bold"/>
                <a:cs typeface="RoxboroughCF Bold"/>
                <a:sym typeface="RoxboroughCF Bold"/>
              </a:rPr>
              <a:t>Cara kerja - Enkripsi</a:t>
            </a:r>
          </a:p>
        </p:txBody>
      </p:sp>
      <p:sp>
        <p:nvSpPr>
          <p:cNvPr name="TextBox 13" id="13"/>
          <p:cNvSpPr txBox="true"/>
          <p:nvPr/>
        </p:nvSpPr>
        <p:spPr>
          <a:xfrm rot="0">
            <a:off x="1028700" y="6480237"/>
            <a:ext cx="10688693" cy="457836"/>
          </a:xfrm>
          <a:prstGeom prst="rect">
            <a:avLst/>
          </a:prstGeom>
        </p:spPr>
        <p:txBody>
          <a:bodyPr anchor="t" rtlCol="false" tIns="0" lIns="0" bIns="0" rIns="0">
            <a:spAutoFit/>
          </a:bodyPr>
          <a:lstStyle/>
          <a:p>
            <a:pPr algn="l">
              <a:lnSpc>
                <a:spcPts val="3639"/>
              </a:lnSpc>
              <a:spcBef>
                <a:spcPct val="0"/>
              </a:spcBef>
            </a:pPr>
            <a:r>
              <a:rPr lang="en-US" sz="2599">
                <a:solidFill>
                  <a:srgbClr val="E2E0E1"/>
                </a:solidFill>
                <a:latin typeface="Poppins"/>
                <a:ea typeface="Poppins"/>
                <a:cs typeface="Poppins"/>
                <a:sym typeface="Poppins"/>
              </a:rPr>
              <a:t>setiap huruf dalam pesan digeser sebanyak ‘n’ posisi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AutoShape 3" id="3"/>
          <p:cNvSpPr/>
          <p:nvPr/>
        </p:nvSpPr>
        <p:spPr>
          <a:xfrm rot="0">
            <a:off x="1028700" y="1603498"/>
            <a:ext cx="10320052" cy="0"/>
          </a:xfrm>
          <a:prstGeom prst="line">
            <a:avLst/>
          </a:prstGeom>
          <a:ln cap="rnd" w="19050">
            <a:solidFill>
              <a:srgbClr val="5D73C6">
                <a:alpha val="49804"/>
              </a:srgbClr>
            </a:solidFill>
            <a:prstDash val="solid"/>
            <a:headEnd type="none" len="sm" w="sm"/>
            <a:tailEnd type="none" len="sm" w="sm"/>
          </a:ln>
        </p:spPr>
      </p:sp>
      <p:sp>
        <p:nvSpPr>
          <p:cNvPr name="TextBox 4" id="4"/>
          <p:cNvSpPr txBox="true"/>
          <p:nvPr/>
        </p:nvSpPr>
        <p:spPr>
          <a:xfrm rot="0">
            <a:off x="5858761" y="279520"/>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2. Caesar Cipher</a:t>
            </a:r>
          </a:p>
        </p:txBody>
      </p:sp>
      <p:sp>
        <p:nvSpPr>
          <p:cNvPr name="TextBox 5" id="5"/>
          <p:cNvSpPr txBox="true"/>
          <p:nvPr/>
        </p:nvSpPr>
        <p:spPr>
          <a:xfrm rot="0">
            <a:off x="395249" y="1660648"/>
            <a:ext cx="8115300" cy="721997"/>
          </a:xfrm>
          <a:prstGeom prst="rect">
            <a:avLst/>
          </a:prstGeom>
        </p:spPr>
        <p:txBody>
          <a:bodyPr anchor="t" rtlCol="false" tIns="0" lIns="0" bIns="0" rIns="0">
            <a:spAutoFit/>
          </a:bodyPr>
          <a:lstStyle/>
          <a:p>
            <a:pPr algn="l">
              <a:lnSpc>
                <a:spcPts val="5879"/>
              </a:lnSpc>
              <a:spcBef>
                <a:spcPct val="0"/>
              </a:spcBef>
            </a:pPr>
            <a:r>
              <a:rPr lang="en-US" b="true" sz="4199">
                <a:solidFill>
                  <a:srgbClr val="E2E0E1"/>
                </a:solidFill>
                <a:latin typeface="RoxboroughCF Bold"/>
                <a:ea typeface="RoxboroughCF Bold"/>
                <a:cs typeface="RoxboroughCF Bold"/>
                <a:sym typeface="RoxboroughCF Bold"/>
              </a:rPr>
              <a:t>Cara kerja - Enkripsi</a:t>
            </a:r>
          </a:p>
        </p:txBody>
      </p:sp>
      <p:sp>
        <p:nvSpPr>
          <p:cNvPr name="TextBox 6" id="6"/>
          <p:cNvSpPr txBox="true"/>
          <p:nvPr/>
        </p:nvSpPr>
        <p:spPr>
          <a:xfrm rot="0">
            <a:off x="395249" y="2811270"/>
            <a:ext cx="8115300" cy="717551"/>
          </a:xfrm>
          <a:prstGeom prst="rect">
            <a:avLst/>
          </a:prstGeom>
        </p:spPr>
        <p:txBody>
          <a:bodyPr anchor="t" rtlCol="false" tIns="0" lIns="0" bIns="0" rIns="0">
            <a:spAutoFit/>
          </a:bodyPr>
          <a:lstStyle/>
          <a:p>
            <a:pPr algn="l">
              <a:lnSpc>
                <a:spcPts val="5599"/>
              </a:lnSpc>
              <a:spcBef>
                <a:spcPct val="0"/>
              </a:spcBef>
            </a:pPr>
            <a:r>
              <a:rPr lang="en-US" sz="3999">
                <a:solidFill>
                  <a:srgbClr val="E2E0E1"/>
                </a:solidFill>
                <a:latin typeface="Poppins"/>
                <a:ea typeface="Poppins"/>
                <a:cs typeface="Poppins"/>
                <a:sym typeface="Poppins"/>
              </a:rPr>
              <a:t>C   =   (  P  +  K  )  mod  26</a:t>
            </a:r>
          </a:p>
        </p:txBody>
      </p:sp>
      <p:sp>
        <p:nvSpPr>
          <p:cNvPr name="TextBox 7" id="7"/>
          <p:cNvSpPr txBox="true"/>
          <p:nvPr/>
        </p:nvSpPr>
        <p:spPr>
          <a:xfrm rot="0">
            <a:off x="395249" y="3758073"/>
            <a:ext cx="8115300" cy="2286636"/>
          </a:xfrm>
          <a:prstGeom prst="rect">
            <a:avLst/>
          </a:prstGeom>
        </p:spPr>
        <p:txBody>
          <a:bodyPr anchor="t" rtlCol="false" tIns="0" lIns="0" bIns="0" rIns="0">
            <a:spAutoFit/>
          </a:bodyPr>
          <a:lstStyle/>
          <a:p>
            <a:pPr algn="l">
              <a:lnSpc>
                <a:spcPts val="3639"/>
              </a:lnSpc>
            </a:pPr>
            <a:r>
              <a:rPr lang="en-US" sz="2599">
                <a:solidFill>
                  <a:srgbClr val="E2E0E1"/>
                </a:solidFill>
                <a:latin typeface="Poppins"/>
                <a:ea typeface="Poppins"/>
                <a:cs typeface="Poppins"/>
                <a:sym typeface="Poppins"/>
              </a:rPr>
              <a:t>T    (19)   +   S    (18)   =  37   → 37 mod 26   = L  (11)</a:t>
            </a:r>
          </a:p>
          <a:p>
            <a:pPr algn="l">
              <a:lnSpc>
                <a:spcPts val="3639"/>
              </a:lnSpc>
            </a:pPr>
            <a:r>
              <a:rPr lang="en-US" sz="2599">
                <a:solidFill>
                  <a:srgbClr val="E2E0E1"/>
                </a:solidFill>
                <a:latin typeface="Poppins"/>
                <a:ea typeface="Poppins"/>
                <a:cs typeface="Poppins"/>
                <a:sym typeface="Poppins"/>
              </a:rPr>
              <a:t>H   ( 7 )   +   O   (14)   =  21    → 21 mod 26    = V (21)</a:t>
            </a:r>
          </a:p>
          <a:p>
            <a:pPr algn="l">
              <a:lnSpc>
                <a:spcPts val="3639"/>
              </a:lnSpc>
            </a:pPr>
            <a:r>
              <a:rPr lang="en-US" sz="2599">
                <a:solidFill>
                  <a:srgbClr val="E2E0E1"/>
                </a:solidFill>
                <a:latin typeface="Poppins"/>
                <a:ea typeface="Poppins"/>
                <a:cs typeface="Poppins"/>
                <a:sym typeface="Poppins"/>
              </a:rPr>
              <a:t>I    ( 8 )   +   N   (13)    =  21    → 21 mod 26    = V (21)</a:t>
            </a:r>
          </a:p>
          <a:p>
            <a:pPr algn="l">
              <a:lnSpc>
                <a:spcPts val="3639"/>
              </a:lnSpc>
            </a:pPr>
            <a:r>
              <a:rPr lang="en-US" sz="2599">
                <a:solidFill>
                  <a:srgbClr val="E2E0E1"/>
                </a:solidFill>
                <a:latin typeface="Poppins"/>
                <a:ea typeface="Poppins"/>
                <a:cs typeface="Poppins"/>
                <a:sym typeface="Poppins"/>
              </a:rPr>
              <a:t>S   (18)   +    Y  (24)    = 42   → 42 mod 26   = Q (16)</a:t>
            </a:r>
          </a:p>
          <a:p>
            <a:pPr algn="l">
              <a:lnSpc>
                <a:spcPts val="3639"/>
              </a:lnSpc>
              <a:spcBef>
                <a:spcPct val="0"/>
              </a:spcBef>
            </a:pPr>
          </a:p>
        </p:txBody>
      </p:sp>
      <p:sp>
        <p:nvSpPr>
          <p:cNvPr name="TextBox 8" id="8"/>
          <p:cNvSpPr txBox="true"/>
          <p:nvPr/>
        </p:nvSpPr>
        <p:spPr>
          <a:xfrm rot="0">
            <a:off x="8659874" y="5713070"/>
            <a:ext cx="8115300" cy="721997"/>
          </a:xfrm>
          <a:prstGeom prst="rect">
            <a:avLst/>
          </a:prstGeom>
        </p:spPr>
        <p:txBody>
          <a:bodyPr anchor="t" rtlCol="false" tIns="0" lIns="0" bIns="0" rIns="0">
            <a:spAutoFit/>
          </a:bodyPr>
          <a:lstStyle/>
          <a:p>
            <a:pPr algn="l">
              <a:lnSpc>
                <a:spcPts val="5879"/>
              </a:lnSpc>
              <a:spcBef>
                <a:spcPct val="0"/>
              </a:spcBef>
            </a:pPr>
            <a:r>
              <a:rPr lang="en-US" b="true" sz="4199">
                <a:solidFill>
                  <a:srgbClr val="E2E0E1"/>
                </a:solidFill>
                <a:latin typeface="RoxboroughCF Bold"/>
                <a:ea typeface="RoxboroughCF Bold"/>
                <a:cs typeface="RoxboroughCF Bold"/>
                <a:sym typeface="RoxboroughCF Bold"/>
              </a:rPr>
              <a:t>Cara kerja - Dekripsi</a:t>
            </a:r>
          </a:p>
        </p:txBody>
      </p:sp>
      <p:sp>
        <p:nvSpPr>
          <p:cNvPr name="TextBox 9" id="9"/>
          <p:cNvSpPr txBox="true"/>
          <p:nvPr/>
        </p:nvSpPr>
        <p:spPr>
          <a:xfrm rot="0">
            <a:off x="8659874" y="6863691"/>
            <a:ext cx="8115300" cy="717551"/>
          </a:xfrm>
          <a:prstGeom prst="rect">
            <a:avLst/>
          </a:prstGeom>
        </p:spPr>
        <p:txBody>
          <a:bodyPr anchor="t" rtlCol="false" tIns="0" lIns="0" bIns="0" rIns="0">
            <a:spAutoFit/>
          </a:bodyPr>
          <a:lstStyle/>
          <a:p>
            <a:pPr algn="l">
              <a:lnSpc>
                <a:spcPts val="5599"/>
              </a:lnSpc>
              <a:spcBef>
                <a:spcPct val="0"/>
              </a:spcBef>
            </a:pPr>
            <a:r>
              <a:rPr lang="en-US" sz="3999">
                <a:solidFill>
                  <a:srgbClr val="E2E0E1"/>
                </a:solidFill>
                <a:latin typeface="Poppins"/>
                <a:ea typeface="Poppins"/>
                <a:cs typeface="Poppins"/>
                <a:sym typeface="Poppins"/>
              </a:rPr>
              <a:t>P   =   (  C  -  K  +  26)  mod  26</a:t>
            </a:r>
          </a:p>
        </p:txBody>
      </p:sp>
      <p:sp>
        <p:nvSpPr>
          <p:cNvPr name="TextBox 10" id="10"/>
          <p:cNvSpPr txBox="true"/>
          <p:nvPr/>
        </p:nvSpPr>
        <p:spPr>
          <a:xfrm rot="0">
            <a:off x="8510549" y="8057493"/>
            <a:ext cx="9174758" cy="1829436"/>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Poppins"/>
                <a:ea typeface="Poppins"/>
                <a:cs typeface="Poppins"/>
                <a:sym typeface="Poppins"/>
              </a:rPr>
              <a:t>L  (11)     -   S (18)    =   -7   →  (-7 + 26)    mod 26 = T   (19)</a:t>
            </a:r>
          </a:p>
          <a:p>
            <a:pPr algn="l">
              <a:lnSpc>
                <a:spcPts val="3639"/>
              </a:lnSpc>
              <a:spcBef>
                <a:spcPct val="0"/>
              </a:spcBef>
            </a:pPr>
            <a:r>
              <a:rPr lang="en-US" sz="2599">
                <a:solidFill>
                  <a:srgbClr val="FFFFFF"/>
                </a:solidFill>
                <a:latin typeface="Poppins"/>
                <a:ea typeface="Poppins"/>
                <a:cs typeface="Poppins"/>
                <a:sym typeface="Poppins"/>
              </a:rPr>
              <a:t>V (21)    -   O (14)   =     7   →                    7 mod 26 = H    (7)</a:t>
            </a:r>
          </a:p>
          <a:p>
            <a:pPr algn="l">
              <a:lnSpc>
                <a:spcPts val="3639"/>
              </a:lnSpc>
              <a:spcBef>
                <a:spcPct val="0"/>
              </a:spcBef>
            </a:pPr>
            <a:r>
              <a:rPr lang="en-US" sz="2599">
                <a:solidFill>
                  <a:srgbClr val="FFFFFF"/>
                </a:solidFill>
                <a:latin typeface="Poppins"/>
                <a:ea typeface="Poppins"/>
                <a:cs typeface="Poppins"/>
                <a:sym typeface="Poppins"/>
              </a:rPr>
              <a:t>V (21)    -   N (13)   =     8   →                     8 mod 26 = I    (8)</a:t>
            </a:r>
          </a:p>
          <a:p>
            <a:pPr algn="l">
              <a:lnSpc>
                <a:spcPts val="3639"/>
              </a:lnSpc>
              <a:spcBef>
                <a:spcPct val="0"/>
              </a:spcBef>
            </a:pPr>
            <a:r>
              <a:rPr lang="en-US" sz="2599">
                <a:solidFill>
                  <a:srgbClr val="FFFFFF"/>
                </a:solidFill>
                <a:latin typeface="Poppins"/>
                <a:ea typeface="Poppins"/>
                <a:cs typeface="Poppins"/>
                <a:sym typeface="Poppins"/>
              </a:rPr>
              <a:t>Q (16)   -   Y (24)   =  -8   →  (-8 + 26)     mod 26 = S   (18)</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819581" y="2698486"/>
            <a:ext cx="4648838" cy="3813945"/>
          </a:xfrm>
          <a:custGeom>
            <a:avLst/>
            <a:gdLst/>
            <a:ahLst/>
            <a:cxnLst/>
            <a:rect r="r" b="b" t="t" l="l"/>
            <a:pathLst>
              <a:path h="3813945" w="4648838">
                <a:moveTo>
                  <a:pt x="0" y="0"/>
                </a:moveTo>
                <a:lnTo>
                  <a:pt x="4648838" y="0"/>
                </a:lnTo>
                <a:lnTo>
                  <a:pt x="4648838" y="3813945"/>
                </a:lnTo>
                <a:lnTo>
                  <a:pt x="0" y="3813945"/>
                </a:lnTo>
                <a:lnTo>
                  <a:pt x="0" y="0"/>
                </a:lnTo>
                <a:close/>
              </a:path>
            </a:pathLst>
          </a:custGeom>
          <a:blipFill>
            <a:blip r:embed="rId3"/>
            <a:stretch>
              <a:fillRect l="0" t="0" r="0" b="0"/>
            </a:stretch>
          </a:blipFill>
        </p:spPr>
      </p:sp>
      <p:sp>
        <p:nvSpPr>
          <p:cNvPr name="Freeform 4" id="4"/>
          <p:cNvSpPr/>
          <p:nvPr/>
        </p:nvSpPr>
        <p:spPr>
          <a:xfrm flipH="false" flipV="false" rot="0">
            <a:off x="3810706" y="6720452"/>
            <a:ext cx="10666589" cy="2866429"/>
          </a:xfrm>
          <a:custGeom>
            <a:avLst/>
            <a:gdLst/>
            <a:ahLst/>
            <a:cxnLst/>
            <a:rect r="r" b="b" t="t" l="l"/>
            <a:pathLst>
              <a:path h="2866429" w="10666589">
                <a:moveTo>
                  <a:pt x="0" y="0"/>
                </a:moveTo>
                <a:lnTo>
                  <a:pt x="10666588" y="0"/>
                </a:lnTo>
                <a:lnTo>
                  <a:pt x="10666588" y="2866428"/>
                </a:lnTo>
                <a:lnTo>
                  <a:pt x="0" y="2866428"/>
                </a:lnTo>
                <a:lnTo>
                  <a:pt x="0" y="0"/>
                </a:lnTo>
                <a:close/>
              </a:path>
            </a:pathLst>
          </a:custGeom>
          <a:blipFill>
            <a:blip r:embed="rId4"/>
            <a:stretch>
              <a:fillRect l="0" t="0" r="0" b="0"/>
            </a:stretch>
          </a:blipFill>
        </p:spPr>
      </p:sp>
      <p:sp>
        <p:nvSpPr>
          <p:cNvPr name="TextBox 5" id="5"/>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Tampilan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636948" y="2767131"/>
            <a:ext cx="5014104" cy="3990817"/>
          </a:xfrm>
          <a:custGeom>
            <a:avLst/>
            <a:gdLst/>
            <a:ahLst/>
            <a:cxnLst/>
            <a:rect r="r" b="b" t="t" l="l"/>
            <a:pathLst>
              <a:path h="3990817" w="5014104">
                <a:moveTo>
                  <a:pt x="0" y="0"/>
                </a:moveTo>
                <a:lnTo>
                  <a:pt x="5014104" y="0"/>
                </a:lnTo>
                <a:lnTo>
                  <a:pt x="5014104" y="3990817"/>
                </a:lnTo>
                <a:lnTo>
                  <a:pt x="0" y="3990817"/>
                </a:lnTo>
                <a:lnTo>
                  <a:pt x="0" y="0"/>
                </a:lnTo>
                <a:close/>
              </a:path>
            </a:pathLst>
          </a:custGeom>
          <a:blipFill>
            <a:blip r:embed="rId3"/>
            <a:stretch>
              <a:fillRect l="0" t="0" r="0" b="0"/>
            </a:stretch>
          </a:blipFill>
        </p:spPr>
      </p:sp>
      <p:sp>
        <p:nvSpPr>
          <p:cNvPr name="Freeform 4" id="4"/>
          <p:cNvSpPr/>
          <p:nvPr/>
        </p:nvSpPr>
        <p:spPr>
          <a:xfrm flipH="false" flipV="false" rot="0">
            <a:off x="3807013" y="6884380"/>
            <a:ext cx="10673974" cy="2373920"/>
          </a:xfrm>
          <a:custGeom>
            <a:avLst/>
            <a:gdLst/>
            <a:ahLst/>
            <a:cxnLst/>
            <a:rect r="r" b="b" t="t" l="l"/>
            <a:pathLst>
              <a:path h="2373920" w="10673974">
                <a:moveTo>
                  <a:pt x="0" y="0"/>
                </a:moveTo>
                <a:lnTo>
                  <a:pt x="10673974" y="0"/>
                </a:lnTo>
                <a:lnTo>
                  <a:pt x="10673974" y="2373920"/>
                </a:lnTo>
                <a:lnTo>
                  <a:pt x="0" y="2373920"/>
                </a:lnTo>
                <a:lnTo>
                  <a:pt x="0" y="0"/>
                </a:lnTo>
                <a:close/>
              </a:path>
            </a:pathLst>
          </a:custGeom>
          <a:blipFill>
            <a:blip r:embed="rId4"/>
            <a:stretch>
              <a:fillRect l="0" t="0" r="0" b="0"/>
            </a:stretch>
          </a:blipFill>
        </p:spPr>
      </p:sp>
      <p:sp>
        <p:nvSpPr>
          <p:cNvPr name="TextBox 5" id="5"/>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Tampilan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819581" y="2698486"/>
            <a:ext cx="4648838" cy="3813945"/>
          </a:xfrm>
          <a:custGeom>
            <a:avLst/>
            <a:gdLst/>
            <a:ahLst/>
            <a:cxnLst/>
            <a:rect r="r" b="b" t="t" l="l"/>
            <a:pathLst>
              <a:path h="3813945" w="4648838">
                <a:moveTo>
                  <a:pt x="0" y="0"/>
                </a:moveTo>
                <a:lnTo>
                  <a:pt x="4648838" y="0"/>
                </a:lnTo>
                <a:lnTo>
                  <a:pt x="4648838" y="3813945"/>
                </a:lnTo>
                <a:lnTo>
                  <a:pt x="0" y="3813945"/>
                </a:lnTo>
                <a:lnTo>
                  <a:pt x="0" y="0"/>
                </a:lnTo>
                <a:close/>
              </a:path>
            </a:pathLst>
          </a:custGeom>
          <a:blipFill>
            <a:blip r:embed="rId3"/>
            <a:stretch>
              <a:fillRect l="0" t="0" r="0" b="0"/>
            </a:stretch>
          </a:blipFill>
        </p:spPr>
      </p:sp>
      <p:sp>
        <p:nvSpPr>
          <p:cNvPr name="Freeform 4" id="4"/>
          <p:cNvSpPr/>
          <p:nvPr/>
        </p:nvSpPr>
        <p:spPr>
          <a:xfrm flipH="false" flipV="false" rot="0">
            <a:off x="3618557" y="6843307"/>
            <a:ext cx="11050885" cy="2414993"/>
          </a:xfrm>
          <a:custGeom>
            <a:avLst/>
            <a:gdLst/>
            <a:ahLst/>
            <a:cxnLst/>
            <a:rect r="r" b="b" t="t" l="l"/>
            <a:pathLst>
              <a:path h="2414993" w="11050885">
                <a:moveTo>
                  <a:pt x="0" y="0"/>
                </a:moveTo>
                <a:lnTo>
                  <a:pt x="11050886" y="0"/>
                </a:lnTo>
                <a:lnTo>
                  <a:pt x="11050886" y="2414993"/>
                </a:lnTo>
                <a:lnTo>
                  <a:pt x="0" y="2414993"/>
                </a:lnTo>
                <a:lnTo>
                  <a:pt x="0" y="0"/>
                </a:lnTo>
                <a:close/>
              </a:path>
            </a:pathLst>
          </a:custGeom>
          <a:blipFill>
            <a:blip r:embed="rId4"/>
            <a:stretch>
              <a:fillRect l="0" t="0" r="0" b="0"/>
            </a:stretch>
          </a:blipFill>
        </p:spPr>
      </p:sp>
      <p:sp>
        <p:nvSpPr>
          <p:cNvPr name="TextBox 5" id="5"/>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Tampilan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636948" y="2767131"/>
            <a:ext cx="5014104" cy="3990817"/>
          </a:xfrm>
          <a:custGeom>
            <a:avLst/>
            <a:gdLst/>
            <a:ahLst/>
            <a:cxnLst/>
            <a:rect r="r" b="b" t="t" l="l"/>
            <a:pathLst>
              <a:path h="3990817" w="5014104">
                <a:moveTo>
                  <a:pt x="0" y="0"/>
                </a:moveTo>
                <a:lnTo>
                  <a:pt x="5014104" y="0"/>
                </a:lnTo>
                <a:lnTo>
                  <a:pt x="5014104" y="3990817"/>
                </a:lnTo>
                <a:lnTo>
                  <a:pt x="0" y="3990817"/>
                </a:lnTo>
                <a:lnTo>
                  <a:pt x="0" y="0"/>
                </a:lnTo>
                <a:close/>
              </a:path>
            </a:pathLst>
          </a:custGeom>
          <a:blipFill>
            <a:blip r:embed="rId3"/>
            <a:stretch>
              <a:fillRect l="0" t="0" r="0" b="0"/>
            </a:stretch>
          </a:blipFill>
        </p:spPr>
      </p:sp>
      <p:sp>
        <p:nvSpPr>
          <p:cNvPr name="Freeform 4" id="4"/>
          <p:cNvSpPr/>
          <p:nvPr/>
        </p:nvSpPr>
        <p:spPr>
          <a:xfrm flipH="false" flipV="false" rot="0">
            <a:off x="3152498" y="7005228"/>
            <a:ext cx="11983004" cy="2253072"/>
          </a:xfrm>
          <a:custGeom>
            <a:avLst/>
            <a:gdLst/>
            <a:ahLst/>
            <a:cxnLst/>
            <a:rect r="r" b="b" t="t" l="l"/>
            <a:pathLst>
              <a:path h="2253072" w="11983004">
                <a:moveTo>
                  <a:pt x="0" y="0"/>
                </a:moveTo>
                <a:lnTo>
                  <a:pt x="11983004" y="0"/>
                </a:lnTo>
                <a:lnTo>
                  <a:pt x="11983004" y="2253072"/>
                </a:lnTo>
                <a:lnTo>
                  <a:pt x="0" y="2253072"/>
                </a:lnTo>
                <a:lnTo>
                  <a:pt x="0" y="0"/>
                </a:lnTo>
                <a:close/>
              </a:path>
            </a:pathLst>
          </a:custGeom>
          <a:blipFill>
            <a:blip r:embed="rId4"/>
            <a:stretch>
              <a:fillRect l="0" t="0" r="0" b="0"/>
            </a:stretch>
          </a:blipFill>
        </p:spPr>
      </p:sp>
      <p:sp>
        <p:nvSpPr>
          <p:cNvPr name="TextBox 5" id="5"/>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Tampilan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35656" y="2391201"/>
            <a:ext cx="15816689" cy="7117510"/>
          </a:xfrm>
          <a:custGeom>
            <a:avLst/>
            <a:gdLst/>
            <a:ahLst/>
            <a:cxnLst/>
            <a:rect r="r" b="b" t="t" l="l"/>
            <a:pathLst>
              <a:path h="7117510" w="15816689">
                <a:moveTo>
                  <a:pt x="0" y="0"/>
                </a:moveTo>
                <a:lnTo>
                  <a:pt x="15816688" y="0"/>
                </a:lnTo>
                <a:lnTo>
                  <a:pt x="15816688" y="7117510"/>
                </a:lnTo>
                <a:lnTo>
                  <a:pt x="0" y="7117510"/>
                </a:lnTo>
                <a:lnTo>
                  <a:pt x="0" y="0"/>
                </a:lnTo>
                <a:close/>
              </a:path>
            </a:pathLst>
          </a:custGeom>
          <a:blipFill>
            <a:blip r:embed="rId3"/>
            <a:stretch>
              <a:fillRect l="0" t="0" r="0" b="0"/>
            </a:stretch>
          </a:blipFill>
        </p:spPr>
      </p:sp>
      <p:sp>
        <p:nvSpPr>
          <p:cNvPr name="TextBox 4" id="4"/>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02784" y="2567525"/>
            <a:ext cx="17082432" cy="6277794"/>
          </a:xfrm>
          <a:custGeom>
            <a:avLst/>
            <a:gdLst/>
            <a:ahLst/>
            <a:cxnLst/>
            <a:rect r="r" b="b" t="t" l="l"/>
            <a:pathLst>
              <a:path h="6277794" w="17082432">
                <a:moveTo>
                  <a:pt x="0" y="0"/>
                </a:moveTo>
                <a:lnTo>
                  <a:pt x="17082432" y="0"/>
                </a:lnTo>
                <a:lnTo>
                  <a:pt x="17082432" y="6277794"/>
                </a:lnTo>
                <a:lnTo>
                  <a:pt x="0" y="6277794"/>
                </a:lnTo>
                <a:lnTo>
                  <a:pt x="0" y="0"/>
                </a:lnTo>
                <a:close/>
              </a:path>
            </a:pathLst>
          </a:custGeom>
          <a:blipFill>
            <a:blip r:embed="rId3"/>
            <a:stretch>
              <a:fillRect l="0" t="0" r="0" b="0"/>
            </a:stretch>
          </a:blipFill>
        </p:spPr>
      </p:sp>
      <p:sp>
        <p:nvSpPr>
          <p:cNvPr name="TextBox 4" id="4"/>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6316592" y="4445514"/>
            <a:ext cx="5914617" cy="5463627"/>
          </a:xfrm>
          <a:custGeom>
            <a:avLst/>
            <a:gdLst/>
            <a:ahLst/>
            <a:cxnLst/>
            <a:rect r="r" b="b" t="t" l="l"/>
            <a:pathLst>
              <a:path h="5463627" w="5914617">
                <a:moveTo>
                  <a:pt x="0" y="0"/>
                </a:moveTo>
                <a:lnTo>
                  <a:pt x="5914617" y="0"/>
                </a:lnTo>
                <a:lnTo>
                  <a:pt x="5914617" y="5463627"/>
                </a:lnTo>
                <a:lnTo>
                  <a:pt x="0" y="5463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11198">
            <a:off x="2678533" y="5974271"/>
            <a:ext cx="2796395" cy="1976276"/>
          </a:xfrm>
          <a:custGeom>
            <a:avLst/>
            <a:gdLst/>
            <a:ahLst/>
            <a:cxnLst/>
            <a:rect r="r" b="b" t="t" l="l"/>
            <a:pathLst>
              <a:path h="1976276" w="2796395">
                <a:moveTo>
                  <a:pt x="0" y="0"/>
                </a:moveTo>
                <a:lnTo>
                  <a:pt x="2796394" y="0"/>
                </a:lnTo>
                <a:lnTo>
                  <a:pt x="2796394" y="1976276"/>
                </a:lnTo>
                <a:lnTo>
                  <a:pt x="0" y="1976276"/>
                </a:lnTo>
                <a:lnTo>
                  <a:pt x="0" y="0"/>
                </a:lnTo>
                <a:close/>
              </a:path>
            </a:pathLst>
          </a:custGeom>
          <a:blipFill>
            <a:blip r:embed="rId5">
              <a:extLst>
                <a:ext uri="{96DAC541-7B7A-43D3-8B79-37D633B846F1}">
                  <asvg:svgBlip xmlns:asvg="http://schemas.microsoft.com/office/drawing/2016/SVG/main" r:embed="rId6"/>
                </a:ext>
              </a:extLst>
            </a:blip>
            <a:stretch>
              <a:fillRect l="-1002" t="0" r="0" b="-16412"/>
            </a:stretch>
          </a:blipFill>
        </p:spPr>
      </p:sp>
      <p:sp>
        <p:nvSpPr>
          <p:cNvPr name="Freeform 5" id="5"/>
          <p:cNvSpPr/>
          <p:nvPr/>
        </p:nvSpPr>
        <p:spPr>
          <a:xfrm flipH="false" flipV="false" rot="1213763">
            <a:off x="12824983" y="6001200"/>
            <a:ext cx="2796395" cy="1976276"/>
          </a:xfrm>
          <a:custGeom>
            <a:avLst/>
            <a:gdLst/>
            <a:ahLst/>
            <a:cxnLst/>
            <a:rect r="r" b="b" t="t" l="l"/>
            <a:pathLst>
              <a:path h="1976276" w="2796395">
                <a:moveTo>
                  <a:pt x="0" y="0"/>
                </a:moveTo>
                <a:lnTo>
                  <a:pt x="2796395" y="0"/>
                </a:lnTo>
                <a:lnTo>
                  <a:pt x="2796395" y="1976277"/>
                </a:lnTo>
                <a:lnTo>
                  <a:pt x="0" y="1976277"/>
                </a:lnTo>
                <a:lnTo>
                  <a:pt x="0" y="0"/>
                </a:lnTo>
                <a:close/>
              </a:path>
            </a:pathLst>
          </a:custGeom>
          <a:blipFill>
            <a:blip r:embed="rId5">
              <a:extLst>
                <a:ext uri="{96DAC541-7B7A-43D3-8B79-37D633B846F1}">
                  <asvg:svgBlip xmlns:asvg="http://schemas.microsoft.com/office/drawing/2016/SVG/main" r:embed="rId6"/>
                </a:ext>
              </a:extLst>
            </a:blip>
            <a:stretch>
              <a:fillRect l="-1002" t="0" r="0" b="-16412"/>
            </a:stretch>
          </a:blipFill>
        </p:spPr>
      </p:sp>
      <p:sp>
        <p:nvSpPr>
          <p:cNvPr name="Freeform 6" id="6"/>
          <p:cNvSpPr/>
          <p:nvPr/>
        </p:nvSpPr>
        <p:spPr>
          <a:xfrm flipH="false" flipV="false" rot="786025">
            <a:off x="12024773" y="2876027"/>
            <a:ext cx="2796395" cy="1976276"/>
          </a:xfrm>
          <a:custGeom>
            <a:avLst/>
            <a:gdLst/>
            <a:ahLst/>
            <a:cxnLst/>
            <a:rect r="r" b="b" t="t" l="l"/>
            <a:pathLst>
              <a:path h="1976276" w="2796395">
                <a:moveTo>
                  <a:pt x="0" y="0"/>
                </a:moveTo>
                <a:lnTo>
                  <a:pt x="2796394" y="0"/>
                </a:lnTo>
                <a:lnTo>
                  <a:pt x="2796394" y="1976277"/>
                </a:lnTo>
                <a:lnTo>
                  <a:pt x="0" y="1976277"/>
                </a:lnTo>
                <a:lnTo>
                  <a:pt x="0" y="0"/>
                </a:lnTo>
                <a:close/>
              </a:path>
            </a:pathLst>
          </a:custGeom>
          <a:blipFill>
            <a:blip r:embed="rId5">
              <a:extLst>
                <a:ext uri="{96DAC541-7B7A-43D3-8B79-37D633B846F1}">
                  <asvg:svgBlip xmlns:asvg="http://schemas.microsoft.com/office/drawing/2016/SVG/main" r:embed="rId6"/>
                </a:ext>
              </a:extLst>
            </a:blip>
            <a:stretch>
              <a:fillRect l="-1002" t="0" r="0" b="-16412"/>
            </a:stretch>
          </a:blipFill>
        </p:spPr>
      </p:sp>
      <p:sp>
        <p:nvSpPr>
          <p:cNvPr name="Freeform 7" id="7"/>
          <p:cNvSpPr/>
          <p:nvPr/>
        </p:nvSpPr>
        <p:spPr>
          <a:xfrm flipH="false" flipV="false" rot="-869217">
            <a:off x="3874654" y="2639475"/>
            <a:ext cx="2905937" cy="2053692"/>
          </a:xfrm>
          <a:custGeom>
            <a:avLst/>
            <a:gdLst/>
            <a:ahLst/>
            <a:cxnLst/>
            <a:rect r="r" b="b" t="t" l="l"/>
            <a:pathLst>
              <a:path h="2053692" w="2905937">
                <a:moveTo>
                  <a:pt x="0" y="0"/>
                </a:moveTo>
                <a:lnTo>
                  <a:pt x="2905937" y="0"/>
                </a:lnTo>
                <a:lnTo>
                  <a:pt x="2905937" y="2053692"/>
                </a:lnTo>
                <a:lnTo>
                  <a:pt x="0" y="2053692"/>
                </a:lnTo>
                <a:lnTo>
                  <a:pt x="0" y="0"/>
                </a:lnTo>
                <a:close/>
              </a:path>
            </a:pathLst>
          </a:custGeom>
          <a:blipFill>
            <a:blip r:embed="rId5">
              <a:extLst>
                <a:ext uri="{96DAC541-7B7A-43D3-8B79-37D633B846F1}">
                  <asvg:svgBlip xmlns:asvg="http://schemas.microsoft.com/office/drawing/2016/SVG/main" r:embed="rId6"/>
                </a:ext>
              </a:extLst>
            </a:blip>
            <a:stretch>
              <a:fillRect l="-1002" t="0" r="0" b="-16412"/>
            </a:stretch>
          </a:blipFill>
        </p:spPr>
      </p:sp>
      <p:sp>
        <p:nvSpPr>
          <p:cNvPr name="Freeform 8" id="8"/>
          <p:cNvSpPr/>
          <p:nvPr/>
        </p:nvSpPr>
        <p:spPr>
          <a:xfrm flipH="false" flipV="false" rot="-694275">
            <a:off x="7121920" y="7273904"/>
            <a:ext cx="917073" cy="917073"/>
          </a:xfrm>
          <a:custGeom>
            <a:avLst/>
            <a:gdLst/>
            <a:ahLst/>
            <a:cxnLst/>
            <a:rect r="r" b="b" t="t" l="l"/>
            <a:pathLst>
              <a:path h="917073" w="917073">
                <a:moveTo>
                  <a:pt x="0" y="0"/>
                </a:moveTo>
                <a:lnTo>
                  <a:pt x="917073" y="0"/>
                </a:lnTo>
                <a:lnTo>
                  <a:pt x="917073" y="917073"/>
                </a:lnTo>
                <a:lnTo>
                  <a:pt x="0" y="9170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585274" y="4803518"/>
            <a:ext cx="1657911" cy="1109777"/>
          </a:xfrm>
          <a:custGeom>
            <a:avLst/>
            <a:gdLst/>
            <a:ahLst/>
            <a:cxnLst/>
            <a:rect r="r" b="b" t="t" l="l"/>
            <a:pathLst>
              <a:path h="1109777" w="1657911">
                <a:moveTo>
                  <a:pt x="0" y="0"/>
                </a:moveTo>
                <a:lnTo>
                  <a:pt x="1657912" y="0"/>
                </a:lnTo>
                <a:lnTo>
                  <a:pt x="1657912" y="1109777"/>
                </a:lnTo>
                <a:lnTo>
                  <a:pt x="0" y="1109777"/>
                </a:lnTo>
                <a:lnTo>
                  <a:pt x="0" y="0"/>
                </a:lnTo>
                <a:close/>
              </a:path>
            </a:pathLst>
          </a:custGeom>
          <a:blipFill>
            <a:blip r:embed="rId9">
              <a:extLst>
                <a:ext uri="{96DAC541-7B7A-43D3-8B79-37D633B846F1}">
                  <asvg:svgBlip xmlns:asvg="http://schemas.microsoft.com/office/drawing/2016/SVG/main" r:embed="rId10"/>
                </a:ext>
              </a:extLst>
            </a:blip>
            <a:stretch>
              <a:fillRect l="-7372" t="0" r="0" b="-60404"/>
            </a:stretch>
          </a:blipFill>
        </p:spPr>
      </p:sp>
      <p:sp>
        <p:nvSpPr>
          <p:cNvPr name="Freeform 10" id="10"/>
          <p:cNvSpPr/>
          <p:nvPr/>
        </p:nvSpPr>
        <p:spPr>
          <a:xfrm flipH="false" flipV="false" rot="565472">
            <a:off x="10438742" y="7153745"/>
            <a:ext cx="1145667" cy="1119889"/>
          </a:xfrm>
          <a:custGeom>
            <a:avLst/>
            <a:gdLst/>
            <a:ahLst/>
            <a:cxnLst/>
            <a:rect r="r" b="b" t="t" l="l"/>
            <a:pathLst>
              <a:path h="1119889" w="1145667">
                <a:moveTo>
                  <a:pt x="0" y="0"/>
                </a:moveTo>
                <a:lnTo>
                  <a:pt x="1145667" y="0"/>
                </a:lnTo>
                <a:lnTo>
                  <a:pt x="1145667" y="1119889"/>
                </a:lnTo>
                <a:lnTo>
                  <a:pt x="0" y="1119889"/>
                </a:lnTo>
                <a:lnTo>
                  <a:pt x="0" y="0"/>
                </a:lnTo>
                <a:close/>
              </a:path>
            </a:pathLst>
          </a:custGeom>
          <a:blipFill>
            <a:blip r:embed="rId11"/>
            <a:stretch>
              <a:fillRect l="0" t="0" r="0" b="0"/>
            </a:stretch>
          </a:blipFill>
        </p:spPr>
      </p:sp>
      <p:sp>
        <p:nvSpPr>
          <p:cNvPr name="TextBox 11" id="11"/>
          <p:cNvSpPr txBox="true"/>
          <p:nvPr/>
        </p:nvSpPr>
        <p:spPr>
          <a:xfrm rot="0">
            <a:off x="6584489" y="767165"/>
            <a:ext cx="5659483" cy="1312884"/>
          </a:xfrm>
          <a:prstGeom prst="rect">
            <a:avLst/>
          </a:prstGeom>
        </p:spPr>
        <p:txBody>
          <a:bodyPr anchor="t" rtlCol="false" tIns="0" lIns="0" bIns="0" rIns="0">
            <a:spAutoFit/>
          </a:bodyPr>
          <a:lstStyle/>
          <a:p>
            <a:pPr algn="l">
              <a:lnSpc>
                <a:spcPts val="10772"/>
              </a:lnSpc>
              <a:spcBef>
                <a:spcPct val="0"/>
              </a:spcBef>
            </a:pPr>
            <a:r>
              <a:rPr lang="en-US" b="true" sz="7694">
                <a:solidFill>
                  <a:srgbClr val="E2E0E1"/>
                </a:solidFill>
                <a:latin typeface="RoxboroughCF Bold"/>
                <a:ea typeface="RoxboroughCF Bold"/>
                <a:cs typeface="RoxboroughCF Bold"/>
                <a:sym typeface="RoxboroughCF Bold"/>
              </a:rPr>
              <a:t>OUR TEAM</a:t>
            </a:r>
          </a:p>
        </p:txBody>
      </p:sp>
      <p:sp>
        <p:nvSpPr>
          <p:cNvPr name="TextBox 12" id="12"/>
          <p:cNvSpPr txBox="true"/>
          <p:nvPr/>
        </p:nvSpPr>
        <p:spPr>
          <a:xfrm rot="1189927">
            <a:off x="12984254" y="6529592"/>
            <a:ext cx="2521372" cy="798830"/>
          </a:xfrm>
          <a:prstGeom prst="rect">
            <a:avLst/>
          </a:prstGeom>
        </p:spPr>
        <p:txBody>
          <a:bodyPr anchor="t" rtlCol="false" tIns="0" lIns="0" bIns="0" rIns="0">
            <a:spAutoFit/>
          </a:bodyPr>
          <a:lstStyle/>
          <a:p>
            <a:pPr algn="ctr">
              <a:lnSpc>
                <a:spcPts val="3219"/>
              </a:lnSpc>
            </a:pPr>
            <a:r>
              <a:rPr lang="en-US" sz="2299" b="true">
                <a:solidFill>
                  <a:srgbClr val="000000"/>
                </a:solidFill>
                <a:latin typeface="Poppins Bold"/>
                <a:ea typeface="Poppins Bold"/>
                <a:cs typeface="Poppins Bold"/>
                <a:sym typeface="Poppins Bold"/>
              </a:rPr>
              <a:t>Vrida Pusparani</a:t>
            </a:r>
          </a:p>
          <a:p>
            <a:pPr algn="ctr">
              <a:lnSpc>
                <a:spcPts val="3219"/>
              </a:lnSpc>
              <a:spcBef>
                <a:spcPct val="0"/>
              </a:spcBef>
            </a:pPr>
            <a:r>
              <a:rPr lang="en-US" b="true" sz="2299">
                <a:solidFill>
                  <a:srgbClr val="000000"/>
                </a:solidFill>
                <a:latin typeface="Poppins Bold"/>
                <a:ea typeface="Poppins Bold"/>
                <a:cs typeface="Poppins Bold"/>
                <a:sym typeface="Poppins Bold"/>
              </a:rPr>
              <a:t>123220082</a:t>
            </a:r>
          </a:p>
        </p:txBody>
      </p:sp>
      <p:sp>
        <p:nvSpPr>
          <p:cNvPr name="TextBox 13" id="13"/>
          <p:cNvSpPr txBox="true"/>
          <p:nvPr/>
        </p:nvSpPr>
        <p:spPr>
          <a:xfrm rot="908228">
            <a:off x="12169746" y="3456935"/>
            <a:ext cx="2521372" cy="798830"/>
          </a:xfrm>
          <a:prstGeom prst="rect">
            <a:avLst/>
          </a:prstGeom>
        </p:spPr>
        <p:txBody>
          <a:bodyPr anchor="t" rtlCol="false" tIns="0" lIns="0" bIns="0" rIns="0">
            <a:spAutoFit/>
          </a:bodyPr>
          <a:lstStyle/>
          <a:p>
            <a:pPr algn="ctr">
              <a:lnSpc>
                <a:spcPts val="3219"/>
              </a:lnSpc>
            </a:pPr>
            <a:r>
              <a:rPr lang="en-US" sz="2299" b="true">
                <a:solidFill>
                  <a:srgbClr val="000000"/>
                </a:solidFill>
                <a:latin typeface="Poppins Bold"/>
                <a:ea typeface="Poppins Bold"/>
                <a:cs typeface="Poppins Bold"/>
                <a:sym typeface="Poppins Bold"/>
              </a:rPr>
              <a:t>Salma Hanifa</a:t>
            </a:r>
          </a:p>
          <a:p>
            <a:pPr algn="ctr">
              <a:lnSpc>
                <a:spcPts val="3219"/>
              </a:lnSpc>
              <a:spcBef>
                <a:spcPct val="0"/>
              </a:spcBef>
            </a:pPr>
            <a:r>
              <a:rPr lang="en-US" b="true" sz="2299">
                <a:solidFill>
                  <a:srgbClr val="000000"/>
                </a:solidFill>
                <a:latin typeface="Poppins Bold"/>
                <a:ea typeface="Poppins Bold"/>
                <a:cs typeface="Poppins Bold"/>
                <a:sym typeface="Poppins Bold"/>
              </a:rPr>
              <a:t>123220019</a:t>
            </a:r>
          </a:p>
        </p:txBody>
      </p:sp>
      <p:sp>
        <p:nvSpPr>
          <p:cNvPr name="TextBox 14" id="14"/>
          <p:cNvSpPr txBox="true"/>
          <p:nvPr/>
        </p:nvSpPr>
        <p:spPr>
          <a:xfrm rot="-817639">
            <a:off x="3835374" y="3039110"/>
            <a:ext cx="2971033" cy="1198880"/>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Poppins Bold"/>
                <a:ea typeface="Poppins Bold"/>
                <a:cs typeface="Poppins Bold"/>
                <a:sym typeface="Poppins Bold"/>
              </a:rPr>
              <a:t>Aqsha Jauzaarafa'</a:t>
            </a:r>
          </a:p>
          <a:p>
            <a:pPr algn="ctr">
              <a:lnSpc>
                <a:spcPts val="3219"/>
              </a:lnSpc>
              <a:spcBef>
                <a:spcPct val="0"/>
              </a:spcBef>
            </a:pPr>
            <a:r>
              <a:rPr lang="en-US" b="true" sz="2299">
                <a:solidFill>
                  <a:srgbClr val="000000"/>
                </a:solidFill>
                <a:latin typeface="Poppins Bold"/>
                <a:ea typeface="Poppins Bold"/>
                <a:cs typeface="Poppins Bold"/>
                <a:sym typeface="Poppins Bold"/>
              </a:rPr>
              <a:t>S. H. </a:t>
            </a:r>
          </a:p>
          <a:p>
            <a:pPr algn="ctr">
              <a:lnSpc>
                <a:spcPts val="3219"/>
              </a:lnSpc>
              <a:spcBef>
                <a:spcPct val="0"/>
              </a:spcBef>
            </a:pPr>
            <a:r>
              <a:rPr lang="en-US" b="true" sz="2299">
                <a:solidFill>
                  <a:srgbClr val="000000"/>
                </a:solidFill>
                <a:latin typeface="Poppins Bold"/>
                <a:ea typeface="Poppins Bold"/>
                <a:cs typeface="Poppins Bold"/>
                <a:sym typeface="Poppins Bold"/>
              </a:rPr>
              <a:t>123220016</a:t>
            </a:r>
          </a:p>
        </p:txBody>
      </p:sp>
      <p:sp>
        <p:nvSpPr>
          <p:cNvPr name="TextBox 15" id="15"/>
          <p:cNvSpPr txBox="true"/>
          <p:nvPr/>
        </p:nvSpPr>
        <p:spPr>
          <a:xfrm rot="-1277355">
            <a:off x="2815404" y="6426821"/>
            <a:ext cx="2521372" cy="1198880"/>
          </a:xfrm>
          <a:prstGeom prst="rect">
            <a:avLst/>
          </a:prstGeom>
        </p:spPr>
        <p:txBody>
          <a:bodyPr anchor="t" rtlCol="false" tIns="0" lIns="0" bIns="0" rIns="0">
            <a:spAutoFit/>
          </a:bodyPr>
          <a:lstStyle/>
          <a:p>
            <a:pPr algn="ctr">
              <a:lnSpc>
                <a:spcPts val="3219"/>
              </a:lnSpc>
            </a:pPr>
            <a:r>
              <a:rPr lang="en-US" sz="2299" b="true">
                <a:solidFill>
                  <a:srgbClr val="000000"/>
                </a:solidFill>
                <a:latin typeface="Poppins Bold"/>
                <a:ea typeface="Poppins Bold"/>
                <a:cs typeface="Poppins Bold"/>
                <a:sym typeface="Poppins Bold"/>
              </a:rPr>
              <a:t>Diandra Yusuf Arrafi</a:t>
            </a:r>
          </a:p>
          <a:p>
            <a:pPr algn="ctr">
              <a:lnSpc>
                <a:spcPts val="3219"/>
              </a:lnSpc>
              <a:spcBef>
                <a:spcPct val="0"/>
              </a:spcBef>
            </a:pPr>
            <a:r>
              <a:rPr lang="en-US" b="true" sz="2299">
                <a:solidFill>
                  <a:srgbClr val="000000"/>
                </a:solidFill>
                <a:latin typeface="Poppins Bold"/>
                <a:ea typeface="Poppins Bold"/>
                <a:cs typeface="Poppins Bold"/>
                <a:sym typeface="Poppins Bold"/>
              </a:rPr>
              <a:t>123220031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94775" y="2533528"/>
            <a:ext cx="17298450" cy="6724772"/>
          </a:xfrm>
          <a:custGeom>
            <a:avLst/>
            <a:gdLst/>
            <a:ahLst/>
            <a:cxnLst/>
            <a:rect r="r" b="b" t="t" l="l"/>
            <a:pathLst>
              <a:path h="6724772" w="17298450">
                <a:moveTo>
                  <a:pt x="0" y="0"/>
                </a:moveTo>
                <a:lnTo>
                  <a:pt x="17298450" y="0"/>
                </a:lnTo>
                <a:lnTo>
                  <a:pt x="17298450" y="6724772"/>
                </a:lnTo>
                <a:lnTo>
                  <a:pt x="0" y="6724772"/>
                </a:lnTo>
                <a:lnTo>
                  <a:pt x="0" y="0"/>
                </a:lnTo>
                <a:close/>
              </a:path>
            </a:pathLst>
          </a:custGeom>
          <a:blipFill>
            <a:blip r:embed="rId3"/>
            <a:stretch>
              <a:fillRect l="0" t="0" r="0" b="0"/>
            </a:stretch>
          </a:blipFill>
        </p:spPr>
      </p:sp>
      <p:sp>
        <p:nvSpPr>
          <p:cNvPr name="TextBox 4" id="4"/>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1127617" y="1032584"/>
            <a:ext cx="5308092" cy="8229600"/>
          </a:xfrm>
          <a:custGeom>
            <a:avLst/>
            <a:gdLst/>
            <a:ahLst/>
            <a:cxnLst/>
            <a:rect r="r" b="b" t="t" l="l"/>
            <a:pathLst>
              <a:path h="8229600" w="5308092">
                <a:moveTo>
                  <a:pt x="0" y="0"/>
                </a:moveTo>
                <a:lnTo>
                  <a:pt x="5308092" y="0"/>
                </a:lnTo>
                <a:lnTo>
                  <a:pt x="5308092" y="8229600"/>
                </a:lnTo>
                <a:lnTo>
                  <a:pt x="0" y="8229600"/>
                </a:lnTo>
                <a:lnTo>
                  <a:pt x="0" y="0"/>
                </a:lnTo>
                <a:close/>
              </a:path>
            </a:pathLst>
          </a:custGeom>
          <a:blipFill>
            <a:blip r:embed="rId3"/>
            <a:stretch>
              <a:fillRect l="0" t="0" r="0" b="0"/>
            </a:stretch>
          </a:blipFill>
        </p:spPr>
      </p:sp>
      <p:sp>
        <p:nvSpPr>
          <p:cNvPr name="AutoShape 4" id="4"/>
          <p:cNvSpPr/>
          <p:nvPr/>
        </p:nvSpPr>
        <p:spPr>
          <a:xfrm rot="0">
            <a:off x="1028700" y="1603498"/>
            <a:ext cx="10320052" cy="0"/>
          </a:xfrm>
          <a:prstGeom prst="line">
            <a:avLst/>
          </a:prstGeom>
          <a:ln cap="rnd" w="19050">
            <a:solidFill>
              <a:srgbClr val="5D73C6">
                <a:alpha val="49804"/>
              </a:srgbClr>
            </a:solidFill>
            <a:prstDash val="solid"/>
            <a:headEnd type="none" len="sm" w="sm"/>
            <a:tailEnd type="none" len="sm" w="sm"/>
          </a:ln>
        </p:spPr>
      </p:sp>
      <p:sp>
        <p:nvSpPr>
          <p:cNvPr name="Freeform 5" id="5"/>
          <p:cNvSpPr/>
          <p:nvPr/>
        </p:nvSpPr>
        <p:spPr>
          <a:xfrm flipH="false" flipV="false" rot="0">
            <a:off x="1028700" y="5943788"/>
            <a:ext cx="5008967" cy="2728399"/>
          </a:xfrm>
          <a:custGeom>
            <a:avLst/>
            <a:gdLst/>
            <a:ahLst/>
            <a:cxnLst/>
            <a:rect r="r" b="b" t="t" l="l"/>
            <a:pathLst>
              <a:path h="2728399" w="5008967">
                <a:moveTo>
                  <a:pt x="0" y="0"/>
                </a:moveTo>
                <a:lnTo>
                  <a:pt x="5008967" y="0"/>
                </a:lnTo>
                <a:lnTo>
                  <a:pt x="5008967" y="2728399"/>
                </a:lnTo>
                <a:lnTo>
                  <a:pt x="0" y="2728399"/>
                </a:lnTo>
                <a:lnTo>
                  <a:pt x="0" y="0"/>
                </a:lnTo>
                <a:close/>
              </a:path>
            </a:pathLst>
          </a:custGeom>
          <a:blipFill>
            <a:blip r:embed="rId4"/>
            <a:stretch>
              <a:fillRect l="-10867" t="0" r="-12916" b="-2262"/>
            </a:stretch>
          </a:blipFill>
        </p:spPr>
      </p:sp>
      <p:sp>
        <p:nvSpPr>
          <p:cNvPr name="Freeform 6" id="6"/>
          <p:cNvSpPr/>
          <p:nvPr/>
        </p:nvSpPr>
        <p:spPr>
          <a:xfrm flipH="false" flipV="false" rot="0">
            <a:off x="6273927" y="7053386"/>
            <a:ext cx="4853690" cy="2687870"/>
          </a:xfrm>
          <a:custGeom>
            <a:avLst/>
            <a:gdLst/>
            <a:ahLst/>
            <a:cxnLst/>
            <a:rect r="r" b="b" t="t" l="l"/>
            <a:pathLst>
              <a:path h="2687870" w="4853690">
                <a:moveTo>
                  <a:pt x="0" y="0"/>
                </a:moveTo>
                <a:lnTo>
                  <a:pt x="4853690" y="0"/>
                </a:lnTo>
                <a:lnTo>
                  <a:pt x="4853690" y="2687870"/>
                </a:lnTo>
                <a:lnTo>
                  <a:pt x="0" y="2687870"/>
                </a:lnTo>
                <a:lnTo>
                  <a:pt x="0" y="0"/>
                </a:lnTo>
                <a:close/>
              </a:path>
            </a:pathLst>
          </a:custGeom>
          <a:blipFill>
            <a:blip r:embed="rId5"/>
            <a:stretch>
              <a:fillRect l="-12130" t="-1693" r="-13014" b="0"/>
            </a:stretch>
          </a:blipFill>
        </p:spPr>
      </p:sp>
      <p:sp>
        <p:nvSpPr>
          <p:cNvPr name="Freeform 7" id="7"/>
          <p:cNvSpPr/>
          <p:nvPr/>
        </p:nvSpPr>
        <p:spPr>
          <a:xfrm flipH="false" flipV="false" rot="0">
            <a:off x="6784404" y="5605467"/>
            <a:ext cx="2930453" cy="1295518"/>
          </a:xfrm>
          <a:custGeom>
            <a:avLst/>
            <a:gdLst/>
            <a:ahLst/>
            <a:cxnLst/>
            <a:rect r="r" b="b" t="t" l="l"/>
            <a:pathLst>
              <a:path h="1295518" w="2930453">
                <a:moveTo>
                  <a:pt x="0" y="0"/>
                </a:moveTo>
                <a:lnTo>
                  <a:pt x="2930453" y="0"/>
                </a:lnTo>
                <a:lnTo>
                  <a:pt x="2930453" y="1295519"/>
                </a:lnTo>
                <a:lnTo>
                  <a:pt x="0" y="1295519"/>
                </a:lnTo>
                <a:lnTo>
                  <a:pt x="0" y="0"/>
                </a:lnTo>
                <a:close/>
              </a:path>
            </a:pathLst>
          </a:custGeom>
          <a:blipFill>
            <a:blip r:embed="rId6"/>
            <a:stretch>
              <a:fillRect l="0" t="0" r="0" b="0"/>
            </a:stretch>
          </a:blipFill>
        </p:spPr>
      </p:sp>
      <p:sp>
        <p:nvSpPr>
          <p:cNvPr name="TextBox 8" id="8"/>
          <p:cNvSpPr txBox="true"/>
          <p:nvPr/>
        </p:nvSpPr>
        <p:spPr>
          <a:xfrm rot="0">
            <a:off x="1028700" y="2626179"/>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3. Vernam Cipher</a:t>
            </a:r>
          </a:p>
        </p:txBody>
      </p:sp>
      <p:sp>
        <p:nvSpPr>
          <p:cNvPr name="TextBox 9" id="9"/>
          <p:cNvSpPr txBox="true"/>
          <p:nvPr/>
        </p:nvSpPr>
        <p:spPr>
          <a:xfrm rot="0">
            <a:off x="1028700" y="4022412"/>
            <a:ext cx="8115300" cy="1583055"/>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Vernam Cipher, juga dikenal sebagai One-Time Pad, adalah salah satu metode kriptografi yang paling aman jika digunakan dengan benar. Metode ini didasarkan pada operasi XOR (exclusive OR) antara plaintext (data asli) dan kunci (key) yang sepenuhnya acak dan memiliki panjang yang sama dengan plaintext. </a:t>
            </a:r>
          </a:p>
        </p:txBody>
      </p:sp>
      <p:sp>
        <p:nvSpPr>
          <p:cNvPr name="TextBox 10" id="10"/>
          <p:cNvSpPr txBox="true"/>
          <p:nvPr/>
        </p:nvSpPr>
        <p:spPr>
          <a:xfrm rot="0">
            <a:off x="1028700" y="962025"/>
            <a:ext cx="811530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Kriptografi </a:t>
            </a:r>
            <a:r>
              <a:rPr lang="en-US" sz="2799" b="true">
                <a:solidFill>
                  <a:srgbClr val="88C2C9"/>
                </a:solidFill>
                <a:latin typeface="RoxboroughCF Bold"/>
                <a:ea typeface="RoxboroughCF Bold"/>
                <a:cs typeface="RoxboroughCF Bold"/>
                <a:sym typeface="RoxboroughCF Bold"/>
              </a:rPr>
              <a:t>Modern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279648" y="6270752"/>
            <a:ext cx="10979652" cy="3190668"/>
          </a:xfrm>
          <a:custGeom>
            <a:avLst/>
            <a:gdLst/>
            <a:ahLst/>
            <a:cxnLst/>
            <a:rect r="r" b="b" t="t" l="l"/>
            <a:pathLst>
              <a:path h="3190668" w="10979652">
                <a:moveTo>
                  <a:pt x="0" y="0"/>
                </a:moveTo>
                <a:lnTo>
                  <a:pt x="10979652" y="0"/>
                </a:lnTo>
                <a:lnTo>
                  <a:pt x="10979652" y="3190668"/>
                </a:lnTo>
                <a:lnTo>
                  <a:pt x="0" y="3190668"/>
                </a:lnTo>
                <a:lnTo>
                  <a:pt x="0" y="0"/>
                </a:lnTo>
                <a:close/>
              </a:path>
            </a:pathLst>
          </a:custGeom>
          <a:blipFill>
            <a:blip r:embed="rId3"/>
            <a:stretch>
              <a:fillRect l="0" t="0" r="0" b="0"/>
            </a:stretch>
          </a:blipFill>
        </p:spPr>
      </p:sp>
      <p:sp>
        <p:nvSpPr>
          <p:cNvPr name="Freeform 4" id="4"/>
          <p:cNvSpPr/>
          <p:nvPr/>
        </p:nvSpPr>
        <p:spPr>
          <a:xfrm flipH="false" flipV="false" rot="0">
            <a:off x="788111" y="2375807"/>
            <a:ext cx="10983074" cy="3452716"/>
          </a:xfrm>
          <a:custGeom>
            <a:avLst/>
            <a:gdLst/>
            <a:ahLst/>
            <a:cxnLst/>
            <a:rect r="r" b="b" t="t" l="l"/>
            <a:pathLst>
              <a:path h="3452716" w="10983074">
                <a:moveTo>
                  <a:pt x="0" y="0"/>
                </a:moveTo>
                <a:lnTo>
                  <a:pt x="10983074" y="0"/>
                </a:lnTo>
                <a:lnTo>
                  <a:pt x="10983074" y="3452716"/>
                </a:lnTo>
                <a:lnTo>
                  <a:pt x="0" y="3452716"/>
                </a:lnTo>
                <a:lnTo>
                  <a:pt x="0" y="0"/>
                </a:lnTo>
                <a:close/>
              </a:path>
            </a:pathLst>
          </a:custGeom>
          <a:blipFill>
            <a:blip r:embed="rId4"/>
            <a:stretch>
              <a:fillRect l="0" t="0" r="0" b="0"/>
            </a:stretch>
          </a:blipFill>
        </p:spPr>
      </p:sp>
      <p:sp>
        <p:nvSpPr>
          <p:cNvPr name="Freeform 5" id="5"/>
          <p:cNvSpPr/>
          <p:nvPr/>
        </p:nvSpPr>
        <p:spPr>
          <a:xfrm flipH="false" flipV="false" rot="0">
            <a:off x="12196460" y="1164673"/>
            <a:ext cx="5817014" cy="4908604"/>
          </a:xfrm>
          <a:custGeom>
            <a:avLst/>
            <a:gdLst/>
            <a:ahLst/>
            <a:cxnLst/>
            <a:rect r="r" b="b" t="t" l="l"/>
            <a:pathLst>
              <a:path h="4908604" w="5817014">
                <a:moveTo>
                  <a:pt x="0" y="0"/>
                </a:moveTo>
                <a:lnTo>
                  <a:pt x="5817014" y="0"/>
                </a:lnTo>
                <a:lnTo>
                  <a:pt x="5817014" y="4908604"/>
                </a:lnTo>
                <a:lnTo>
                  <a:pt x="0" y="4908604"/>
                </a:lnTo>
                <a:lnTo>
                  <a:pt x="0" y="0"/>
                </a:lnTo>
                <a:close/>
              </a:path>
            </a:pathLst>
          </a:custGeom>
          <a:blipFill>
            <a:blip r:embed="rId5"/>
            <a:stretch>
              <a:fillRect l="0" t="0" r="0" b="0"/>
            </a:stretch>
          </a:blipFill>
        </p:spPr>
      </p:sp>
      <p:sp>
        <p:nvSpPr>
          <p:cNvPr name="TextBox 6" id="6"/>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Tampilan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03114" y="2278589"/>
            <a:ext cx="11598536" cy="7118601"/>
          </a:xfrm>
          <a:custGeom>
            <a:avLst/>
            <a:gdLst/>
            <a:ahLst/>
            <a:cxnLst/>
            <a:rect r="r" b="b" t="t" l="l"/>
            <a:pathLst>
              <a:path h="7118601" w="11598536">
                <a:moveTo>
                  <a:pt x="0" y="0"/>
                </a:moveTo>
                <a:lnTo>
                  <a:pt x="11598536" y="0"/>
                </a:lnTo>
                <a:lnTo>
                  <a:pt x="11598536" y="7118602"/>
                </a:lnTo>
                <a:lnTo>
                  <a:pt x="0" y="7118602"/>
                </a:lnTo>
                <a:lnTo>
                  <a:pt x="0" y="0"/>
                </a:lnTo>
                <a:close/>
              </a:path>
            </a:pathLst>
          </a:custGeom>
          <a:blipFill>
            <a:blip r:embed="rId3"/>
            <a:stretch>
              <a:fillRect l="0" t="0" r="0" b="0"/>
            </a:stretch>
          </a:blipFill>
        </p:spPr>
      </p:sp>
      <p:sp>
        <p:nvSpPr>
          <p:cNvPr name="Freeform 4" id="4"/>
          <p:cNvSpPr/>
          <p:nvPr/>
        </p:nvSpPr>
        <p:spPr>
          <a:xfrm flipH="false" flipV="false" rot="0">
            <a:off x="8429064" y="5438355"/>
            <a:ext cx="8619695" cy="2014854"/>
          </a:xfrm>
          <a:custGeom>
            <a:avLst/>
            <a:gdLst/>
            <a:ahLst/>
            <a:cxnLst/>
            <a:rect r="r" b="b" t="t" l="l"/>
            <a:pathLst>
              <a:path h="2014854" w="8619695">
                <a:moveTo>
                  <a:pt x="0" y="0"/>
                </a:moveTo>
                <a:lnTo>
                  <a:pt x="8619695" y="0"/>
                </a:lnTo>
                <a:lnTo>
                  <a:pt x="8619695" y="2014853"/>
                </a:lnTo>
                <a:lnTo>
                  <a:pt x="0" y="2014853"/>
                </a:lnTo>
                <a:lnTo>
                  <a:pt x="0" y="0"/>
                </a:lnTo>
                <a:close/>
              </a:path>
            </a:pathLst>
          </a:custGeom>
          <a:blipFill>
            <a:blip r:embed="rId4"/>
            <a:stretch>
              <a:fillRect l="0" t="0" r="0" b="0"/>
            </a:stretch>
          </a:blipFill>
        </p:spPr>
      </p:sp>
      <p:sp>
        <p:nvSpPr>
          <p:cNvPr name="TextBox 5" id="5"/>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1127617" y="1032584"/>
            <a:ext cx="5308092" cy="8229600"/>
          </a:xfrm>
          <a:custGeom>
            <a:avLst/>
            <a:gdLst/>
            <a:ahLst/>
            <a:cxnLst/>
            <a:rect r="r" b="b" t="t" l="l"/>
            <a:pathLst>
              <a:path h="8229600" w="5308092">
                <a:moveTo>
                  <a:pt x="0" y="0"/>
                </a:moveTo>
                <a:lnTo>
                  <a:pt x="5308092" y="0"/>
                </a:lnTo>
                <a:lnTo>
                  <a:pt x="5308092" y="8229600"/>
                </a:lnTo>
                <a:lnTo>
                  <a:pt x="0" y="8229600"/>
                </a:lnTo>
                <a:lnTo>
                  <a:pt x="0" y="0"/>
                </a:lnTo>
                <a:close/>
              </a:path>
            </a:pathLst>
          </a:custGeom>
          <a:blipFill>
            <a:blip r:embed="rId3"/>
            <a:stretch>
              <a:fillRect l="0" t="0" r="0" b="0"/>
            </a:stretch>
          </a:blipFill>
        </p:spPr>
      </p:sp>
      <p:sp>
        <p:nvSpPr>
          <p:cNvPr name="AutoShape 4" id="4"/>
          <p:cNvSpPr/>
          <p:nvPr/>
        </p:nvSpPr>
        <p:spPr>
          <a:xfrm rot="0">
            <a:off x="1028700" y="1603498"/>
            <a:ext cx="10320052" cy="0"/>
          </a:xfrm>
          <a:prstGeom prst="line">
            <a:avLst/>
          </a:prstGeom>
          <a:ln cap="rnd" w="19050">
            <a:solidFill>
              <a:srgbClr val="5D73C6">
                <a:alpha val="49804"/>
              </a:srgbClr>
            </a:solidFill>
            <a:prstDash val="solid"/>
            <a:headEnd type="none" len="sm" w="sm"/>
            <a:tailEnd type="none" len="sm" w="sm"/>
          </a:ln>
        </p:spPr>
      </p:sp>
      <p:sp>
        <p:nvSpPr>
          <p:cNvPr name="TextBox 5" id="5"/>
          <p:cNvSpPr txBox="true"/>
          <p:nvPr/>
        </p:nvSpPr>
        <p:spPr>
          <a:xfrm rot="0">
            <a:off x="1028700" y="1926316"/>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4. RSA Cipher</a:t>
            </a:r>
          </a:p>
        </p:txBody>
      </p:sp>
      <p:sp>
        <p:nvSpPr>
          <p:cNvPr name="TextBox 6" id="6"/>
          <p:cNvSpPr txBox="true"/>
          <p:nvPr/>
        </p:nvSpPr>
        <p:spPr>
          <a:xfrm rot="0">
            <a:off x="1894273" y="4127354"/>
            <a:ext cx="8115300" cy="3201036"/>
          </a:xfrm>
          <a:prstGeom prst="rect">
            <a:avLst/>
          </a:prstGeom>
        </p:spPr>
        <p:txBody>
          <a:bodyPr anchor="t" rtlCol="false" tIns="0" lIns="0" bIns="0" rIns="0">
            <a:spAutoFit/>
          </a:bodyPr>
          <a:lstStyle/>
          <a:p>
            <a:pPr algn="l">
              <a:lnSpc>
                <a:spcPts val="3639"/>
              </a:lnSpc>
            </a:pPr>
            <a:r>
              <a:rPr lang="en-US" sz="2599">
                <a:solidFill>
                  <a:srgbClr val="E2E0E1"/>
                </a:solidFill>
                <a:latin typeface="Poppins"/>
                <a:ea typeface="Poppins"/>
                <a:cs typeface="Poppins"/>
                <a:sym typeface="Poppins"/>
              </a:rPr>
              <a:t>Keamanan algoritma RSA terletak pada sulitnya memfaktorkan bilangan bulat yang besar menjadi faktor-faktor prima</a:t>
            </a:r>
          </a:p>
          <a:p>
            <a:pPr algn="l">
              <a:lnSpc>
                <a:spcPts val="3639"/>
              </a:lnSpc>
            </a:pPr>
          </a:p>
          <a:p>
            <a:pPr algn="l">
              <a:lnSpc>
                <a:spcPts val="3639"/>
              </a:lnSpc>
              <a:spcBef>
                <a:spcPct val="0"/>
              </a:spcBef>
            </a:pPr>
            <a:r>
              <a:rPr lang="en-US" sz="2599">
                <a:solidFill>
                  <a:srgbClr val="E2E0E1"/>
                </a:solidFill>
                <a:latin typeface="Poppins"/>
                <a:ea typeface="Poppins"/>
                <a:cs typeface="Poppins"/>
                <a:sym typeface="Poppins"/>
              </a:rPr>
              <a:t>Semakin panjang bilangan bulatnya, maka semakin lama waktu yang dibutuhkan untuk memfaktorkannya. </a:t>
            </a:r>
          </a:p>
        </p:txBody>
      </p:sp>
      <p:sp>
        <p:nvSpPr>
          <p:cNvPr name="TextBox 7" id="7"/>
          <p:cNvSpPr txBox="true"/>
          <p:nvPr/>
        </p:nvSpPr>
        <p:spPr>
          <a:xfrm rot="0">
            <a:off x="1028700" y="962025"/>
            <a:ext cx="811530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Kriptografi </a:t>
            </a:r>
            <a:r>
              <a:rPr lang="en-US" sz="2799" b="true">
                <a:solidFill>
                  <a:srgbClr val="88C2C9"/>
                </a:solidFill>
                <a:latin typeface="RoxboroughCF Bold"/>
                <a:ea typeface="RoxboroughCF Bold"/>
                <a:cs typeface="RoxboroughCF Bold"/>
                <a:sym typeface="RoxboroughCF Bold"/>
              </a:rPr>
              <a:t>Modern</a:t>
            </a:r>
          </a:p>
        </p:txBody>
      </p:sp>
      <p:sp>
        <p:nvSpPr>
          <p:cNvPr name="TextBox 8" id="8"/>
          <p:cNvSpPr txBox="true"/>
          <p:nvPr/>
        </p:nvSpPr>
        <p:spPr>
          <a:xfrm rot="0">
            <a:off x="1894273" y="3040744"/>
            <a:ext cx="8115300" cy="490855"/>
          </a:xfrm>
          <a:prstGeom prst="rect">
            <a:avLst/>
          </a:prstGeom>
        </p:spPr>
        <p:txBody>
          <a:bodyPr anchor="t" rtlCol="false" tIns="0" lIns="0" bIns="0" rIns="0">
            <a:spAutoFit/>
          </a:bodyPr>
          <a:lstStyle/>
          <a:p>
            <a:pPr algn="l">
              <a:lnSpc>
                <a:spcPts val="3919"/>
              </a:lnSpc>
              <a:spcBef>
                <a:spcPct val="0"/>
              </a:spcBef>
            </a:pPr>
            <a:r>
              <a:rPr lang="en-US" b="true" sz="2799">
                <a:solidFill>
                  <a:srgbClr val="E2E0E1"/>
                </a:solidFill>
                <a:latin typeface="RoxboroughCF Bold"/>
                <a:ea typeface="RoxboroughCF Bold"/>
                <a:cs typeface="RoxboroughCF Bold"/>
                <a:sym typeface="RoxboroughCF Bold"/>
              </a:rPr>
              <a:t>Rivest–Shamir–Adleman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AutoShape 3" id="3"/>
          <p:cNvSpPr/>
          <p:nvPr/>
        </p:nvSpPr>
        <p:spPr>
          <a:xfrm rot="0">
            <a:off x="1028700" y="1603498"/>
            <a:ext cx="10320052" cy="0"/>
          </a:xfrm>
          <a:prstGeom prst="line">
            <a:avLst/>
          </a:prstGeom>
          <a:ln cap="rnd" w="19050">
            <a:solidFill>
              <a:srgbClr val="5D73C6">
                <a:alpha val="49804"/>
              </a:srgbClr>
            </a:solidFill>
            <a:prstDash val="solid"/>
            <a:headEnd type="none" len="sm" w="sm"/>
            <a:tailEnd type="none" len="sm" w="sm"/>
          </a:ln>
        </p:spPr>
      </p:sp>
      <p:sp>
        <p:nvSpPr>
          <p:cNvPr name="Freeform 4" id="4"/>
          <p:cNvSpPr/>
          <p:nvPr/>
        </p:nvSpPr>
        <p:spPr>
          <a:xfrm flipH="false" flipV="false" rot="0">
            <a:off x="3300250" y="6440295"/>
            <a:ext cx="3714822" cy="670545"/>
          </a:xfrm>
          <a:custGeom>
            <a:avLst/>
            <a:gdLst/>
            <a:ahLst/>
            <a:cxnLst/>
            <a:rect r="r" b="b" t="t" l="l"/>
            <a:pathLst>
              <a:path h="670545" w="3714822">
                <a:moveTo>
                  <a:pt x="0" y="0"/>
                </a:moveTo>
                <a:lnTo>
                  <a:pt x="3714822" y="0"/>
                </a:lnTo>
                <a:lnTo>
                  <a:pt x="3714822" y="670546"/>
                </a:lnTo>
                <a:lnTo>
                  <a:pt x="0" y="670546"/>
                </a:lnTo>
                <a:lnTo>
                  <a:pt x="0" y="0"/>
                </a:lnTo>
                <a:close/>
              </a:path>
            </a:pathLst>
          </a:custGeom>
          <a:blipFill>
            <a:blip r:embed="rId3"/>
            <a:stretch>
              <a:fillRect l="0" t="0" r="0" b="0"/>
            </a:stretch>
          </a:blipFill>
        </p:spPr>
      </p:sp>
      <p:sp>
        <p:nvSpPr>
          <p:cNvPr name="Freeform 5" id="5"/>
          <p:cNvSpPr/>
          <p:nvPr/>
        </p:nvSpPr>
        <p:spPr>
          <a:xfrm flipH="false" flipV="false" rot="0">
            <a:off x="1844264" y="8552512"/>
            <a:ext cx="7644915" cy="480917"/>
          </a:xfrm>
          <a:custGeom>
            <a:avLst/>
            <a:gdLst/>
            <a:ahLst/>
            <a:cxnLst/>
            <a:rect r="r" b="b" t="t" l="l"/>
            <a:pathLst>
              <a:path h="480917" w="7644915">
                <a:moveTo>
                  <a:pt x="0" y="0"/>
                </a:moveTo>
                <a:lnTo>
                  <a:pt x="7644915" y="0"/>
                </a:lnTo>
                <a:lnTo>
                  <a:pt x="7644915" y="480916"/>
                </a:lnTo>
                <a:lnTo>
                  <a:pt x="0" y="480916"/>
                </a:lnTo>
                <a:lnTo>
                  <a:pt x="0" y="0"/>
                </a:lnTo>
                <a:close/>
              </a:path>
            </a:pathLst>
          </a:custGeom>
          <a:blipFill>
            <a:blip r:embed="rId4"/>
            <a:stretch>
              <a:fillRect l="0" t="0" r="0" b="0"/>
            </a:stretch>
          </a:blipFill>
        </p:spPr>
      </p:sp>
      <p:sp>
        <p:nvSpPr>
          <p:cNvPr name="Freeform 6" id="6"/>
          <p:cNvSpPr/>
          <p:nvPr/>
        </p:nvSpPr>
        <p:spPr>
          <a:xfrm flipH="false" flipV="false" rot="0">
            <a:off x="15276247" y="7508967"/>
            <a:ext cx="805741" cy="460424"/>
          </a:xfrm>
          <a:custGeom>
            <a:avLst/>
            <a:gdLst/>
            <a:ahLst/>
            <a:cxnLst/>
            <a:rect r="r" b="b" t="t" l="l"/>
            <a:pathLst>
              <a:path h="460424" w="805741">
                <a:moveTo>
                  <a:pt x="0" y="0"/>
                </a:moveTo>
                <a:lnTo>
                  <a:pt x="805741" y="0"/>
                </a:lnTo>
                <a:lnTo>
                  <a:pt x="805741" y="460423"/>
                </a:lnTo>
                <a:lnTo>
                  <a:pt x="0" y="460423"/>
                </a:lnTo>
                <a:lnTo>
                  <a:pt x="0" y="0"/>
                </a:lnTo>
                <a:close/>
              </a:path>
            </a:pathLst>
          </a:custGeom>
          <a:blipFill>
            <a:blip r:embed="rId5"/>
            <a:stretch>
              <a:fillRect l="0" t="0" r="0" b="0"/>
            </a:stretch>
          </a:blipFill>
        </p:spPr>
      </p:sp>
      <p:sp>
        <p:nvSpPr>
          <p:cNvPr name="TextBox 7" id="7"/>
          <p:cNvSpPr txBox="true"/>
          <p:nvPr/>
        </p:nvSpPr>
        <p:spPr>
          <a:xfrm rot="0">
            <a:off x="395249" y="222370"/>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4. RSA Cipher</a:t>
            </a:r>
          </a:p>
        </p:txBody>
      </p:sp>
      <p:sp>
        <p:nvSpPr>
          <p:cNvPr name="TextBox 8" id="8"/>
          <p:cNvSpPr txBox="true"/>
          <p:nvPr/>
        </p:nvSpPr>
        <p:spPr>
          <a:xfrm rot="0">
            <a:off x="1450067" y="5198885"/>
            <a:ext cx="16835071" cy="5445761"/>
          </a:xfrm>
          <a:prstGeom prst="rect">
            <a:avLst/>
          </a:prstGeom>
        </p:spPr>
        <p:txBody>
          <a:bodyPr anchor="t" rtlCol="false" tIns="0" lIns="0" bIns="0" rIns="0">
            <a:spAutoFit/>
          </a:bodyPr>
          <a:lstStyle/>
          <a:p>
            <a:pPr algn="l">
              <a:lnSpc>
                <a:spcPts val="4339"/>
              </a:lnSpc>
            </a:pPr>
            <a:r>
              <a:rPr lang="en-US" sz="3099">
                <a:solidFill>
                  <a:srgbClr val="E2E0E1"/>
                </a:solidFill>
                <a:latin typeface="Poppins"/>
                <a:ea typeface="Poppins"/>
                <a:cs typeface="Poppins"/>
                <a:sym typeface="Poppins"/>
              </a:rPr>
              <a:t>1.  Pilih bil p dan q (bil prima)</a:t>
            </a:r>
          </a:p>
          <a:p>
            <a:pPr algn="l">
              <a:lnSpc>
                <a:spcPts val="4339"/>
              </a:lnSpc>
            </a:pPr>
            <a:r>
              <a:rPr lang="en-US" sz="3099">
                <a:solidFill>
                  <a:srgbClr val="E2E0E1"/>
                </a:solidFill>
                <a:latin typeface="Poppins"/>
                <a:ea typeface="Poppins"/>
                <a:cs typeface="Poppins"/>
                <a:sym typeface="Poppins"/>
              </a:rPr>
              <a:t>2. </a:t>
            </a:r>
            <a:r>
              <a:rPr lang="en-US" sz="3099">
                <a:solidFill>
                  <a:srgbClr val="E2E0E1"/>
                </a:solidFill>
                <a:latin typeface="Poppins"/>
                <a:ea typeface="Poppins"/>
                <a:cs typeface="Poppins"/>
                <a:sym typeface="Poppins"/>
              </a:rPr>
              <a:t>Hitung n = p * q</a:t>
            </a:r>
          </a:p>
          <a:p>
            <a:pPr algn="l">
              <a:lnSpc>
                <a:spcPts val="4339"/>
              </a:lnSpc>
            </a:pPr>
            <a:r>
              <a:rPr lang="en-US" sz="3099">
                <a:solidFill>
                  <a:srgbClr val="E2E0E1"/>
                </a:solidFill>
                <a:latin typeface="Poppins"/>
                <a:ea typeface="Poppins"/>
                <a:cs typeface="Poppins"/>
                <a:sym typeface="Poppins"/>
              </a:rPr>
              <a:t>3. </a:t>
            </a:r>
            <a:r>
              <a:rPr lang="en-US" sz="3099">
                <a:solidFill>
                  <a:srgbClr val="E2E0E1"/>
                </a:solidFill>
                <a:latin typeface="Poppins"/>
                <a:ea typeface="Poppins"/>
                <a:cs typeface="Poppins"/>
                <a:sym typeface="Poppins"/>
              </a:rPr>
              <a:t>Hitung </a:t>
            </a:r>
          </a:p>
          <a:p>
            <a:pPr algn="l">
              <a:lnSpc>
                <a:spcPts val="4339"/>
              </a:lnSpc>
            </a:pPr>
          </a:p>
          <a:p>
            <a:pPr algn="l">
              <a:lnSpc>
                <a:spcPts val="4339"/>
              </a:lnSpc>
            </a:pPr>
            <a:r>
              <a:rPr lang="en-US" sz="3099">
                <a:solidFill>
                  <a:srgbClr val="E2E0E1"/>
                </a:solidFill>
                <a:latin typeface="Poppins"/>
                <a:ea typeface="Poppins"/>
                <a:cs typeface="Poppins"/>
                <a:sym typeface="Poppins"/>
              </a:rPr>
              <a:t>4. Pilih bil bulat e sebagai kunci publik ( syarat: relatif prima dengan y(         )</a:t>
            </a:r>
          </a:p>
          <a:p>
            <a:pPr algn="l">
              <a:lnSpc>
                <a:spcPts val="4339"/>
              </a:lnSpc>
            </a:pPr>
            <a:r>
              <a:rPr lang="en-US" sz="3099">
                <a:solidFill>
                  <a:srgbClr val="E2E0E1"/>
                </a:solidFill>
                <a:latin typeface="Poppins"/>
                <a:ea typeface="Poppins"/>
                <a:cs typeface="Poppins"/>
                <a:sym typeface="Poppins"/>
              </a:rPr>
              <a:t>5. Hitung kunci privat utk dekripsi</a:t>
            </a:r>
          </a:p>
          <a:p>
            <a:pPr algn="l">
              <a:lnSpc>
                <a:spcPts val="4339"/>
              </a:lnSpc>
            </a:pPr>
          </a:p>
          <a:p>
            <a:pPr algn="l">
              <a:lnSpc>
                <a:spcPts val="4339"/>
              </a:lnSpc>
            </a:pPr>
          </a:p>
          <a:p>
            <a:pPr algn="l">
              <a:lnSpc>
                <a:spcPts val="4339"/>
              </a:lnSpc>
            </a:pPr>
          </a:p>
          <a:p>
            <a:pPr algn="l">
              <a:lnSpc>
                <a:spcPts val="4339"/>
              </a:lnSpc>
              <a:spcBef>
                <a:spcPct val="0"/>
              </a:spcBef>
            </a:pPr>
            <a:r>
              <a:rPr lang="en-US" sz="3099">
                <a:solidFill>
                  <a:srgbClr val="E2E0E1"/>
                </a:solidFill>
                <a:latin typeface="Poppins"/>
                <a:ea typeface="Poppins"/>
                <a:cs typeface="Poppins"/>
                <a:sym typeface="Poppins"/>
              </a:rPr>
              <a:t>    </a:t>
            </a:r>
          </a:p>
        </p:txBody>
      </p:sp>
      <p:sp>
        <p:nvSpPr>
          <p:cNvPr name="TextBox 9" id="9"/>
          <p:cNvSpPr txBox="true"/>
          <p:nvPr/>
        </p:nvSpPr>
        <p:spPr>
          <a:xfrm rot="0">
            <a:off x="2226456" y="2030853"/>
            <a:ext cx="8115300" cy="490855"/>
          </a:xfrm>
          <a:prstGeom prst="rect">
            <a:avLst/>
          </a:prstGeom>
        </p:spPr>
        <p:txBody>
          <a:bodyPr anchor="t" rtlCol="false" tIns="0" lIns="0" bIns="0" rIns="0">
            <a:spAutoFit/>
          </a:bodyPr>
          <a:lstStyle/>
          <a:p>
            <a:pPr algn="l">
              <a:lnSpc>
                <a:spcPts val="3919"/>
              </a:lnSpc>
              <a:spcBef>
                <a:spcPct val="0"/>
              </a:spcBef>
            </a:pPr>
            <a:r>
              <a:rPr lang="en-US" b="true" sz="2799">
                <a:solidFill>
                  <a:srgbClr val="E2E0E1"/>
                </a:solidFill>
                <a:latin typeface="RoxboroughCF Bold"/>
                <a:ea typeface="RoxboroughCF Bold"/>
                <a:cs typeface="RoxboroughCF Bold"/>
                <a:sym typeface="RoxboroughCF Bold"/>
              </a:rPr>
              <a:t>E    (m)   =  c   =  m        mod n</a:t>
            </a:r>
          </a:p>
        </p:txBody>
      </p:sp>
      <p:sp>
        <p:nvSpPr>
          <p:cNvPr name="TextBox 10" id="10"/>
          <p:cNvSpPr txBox="true"/>
          <p:nvPr/>
        </p:nvSpPr>
        <p:spPr>
          <a:xfrm rot="0">
            <a:off x="2226456" y="3045583"/>
            <a:ext cx="8115300" cy="490855"/>
          </a:xfrm>
          <a:prstGeom prst="rect">
            <a:avLst/>
          </a:prstGeom>
        </p:spPr>
        <p:txBody>
          <a:bodyPr anchor="t" rtlCol="false" tIns="0" lIns="0" bIns="0" rIns="0">
            <a:spAutoFit/>
          </a:bodyPr>
          <a:lstStyle/>
          <a:p>
            <a:pPr algn="l">
              <a:lnSpc>
                <a:spcPts val="3919"/>
              </a:lnSpc>
              <a:spcBef>
                <a:spcPct val="0"/>
              </a:spcBef>
            </a:pPr>
            <a:r>
              <a:rPr lang="en-US" b="true" sz="2799">
                <a:solidFill>
                  <a:srgbClr val="E2E0E1"/>
                </a:solidFill>
                <a:latin typeface="RoxboroughCF Bold"/>
                <a:ea typeface="RoxboroughCF Bold"/>
                <a:cs typeface="RoxboroughCF Bold"/>
                <a:sym typeface="RoxboroughCF Bold"/>
              </a:rPr>
              <a:t>D   (m)   =  m   =  c        mod n</a:t>
            </a:r>
          </a:p>
        </p:txBody>
      </p:sp>
      <p:sp>
        <p:nvSpPr>
          <p:cNvPr name="TextBox 11" id="11"/>
          <p:cNvSpPr txBox="true"/>
          <p:nvPr/>
        </p:nvSpPr>
        <p:spPr>
          <a:xfrm rot="0">
            <a:off x="2508305" y="2271518"/>
            <a:ext cx="458310" cy="372745"/>
          </a:xfrm>
          <a:prstGeom prst="rect">
            <a:avLst/>
          </a:prstGeom>
        </p:spPr>
        <p:txBody>
          <a:bodyPr anchor="t" rtlCol="false" tIns="0" lIns="0" bIns="0" rIns="0">
            <a:spAutoFit/>
          </a:bodyPr>
          <a:lstStyle/>
          <a:p>
            <a:pPr algn="l">
              <a:lnSpc>
                <a:spcPts val="3080"/>
              </a:lnSpc>
              <a:spcBef>
                <a:spcPct val="0"/>
              </a:spcBef>
            </a:pPr>
            <a:r>
              <a:rPr lang="en-US" b="true" sz="2200">
                <a:solidFill>
                  <a:srgbClr val="E2E0E1"/>
                </a:solidFill>
                <a:latin typeface="RoxboroughCF Bold"/>
                <a:ea typeface="RoxboroughCF Bold"/>
                <a:cs typeface="RoxboroughCF Bold"/>
                <a:sym typeface="RoxboroughCF Bold"/>
              </a:rPr>
              <a:t>e</a:t>
            </a:r>
          </a:p>
        </p:txBody>
      </p:sp>
      <p:sp>
        <p:nvSpPr>
          <p:cNvPr name="TextBox 12" id="12"/>
          <p:cNvSpPr txBox="true"/>
          <p:nvPr/>
        </p:nvSpPr>
        <p:spPr>
          <a:xfrm rot="0">
            <a:off x="4798576" y="1936873"/>
            <a:ext cx="458310" cy="372745"/>
          </a:xfrm>
          <a:prstGeom prst="rect">
            <a:avLst/>
          </a:prstGeom>
        </p:spPr>
        <p:txBody>
          <a:bodyPr anchor="t" rtlCol="false" tIns="0" lIns="0" bIns="0" rIns="0">
            <a:spAutoFit/>
          </a:bodyPr>
          <a:lstStyle/>
          <a:p>
            <a:pPr algn="l">
              <a:lnSpc>
                <a:spcPts val="3080"/>
              </a:lnSpc>
              <a:spcBef>
                <a:spcPct val="0"/>
              </a:spcBef>
            </a:pPr>
            <a:r>
              <a:rPr lang="en-US" b="true" sz="2200">
                <a:solidFill>
                  <a:srgbClr val="E2E0E1"/>
                </a:solidFill>
                <a:latin typeface="RoxboroughCF Bold"/>
                <a:ea typeface="RoxboroughCF Bold"/>
                <a:cs typeface="RoxboroughCF Bold"/>
                <a:sym typeface="RoxboroughCF Bold"/>
              </a:rPr>
              <a:t>e</a:t>
            </a:r>
          </a:p>
        </p:txBody>
      </p:sp>
      <p:sp>
        <p:nvSpPr>
          <p:cNvPr name="TextBox 13" id="13"/>
          <p:cNvSpPr txBox="true"/>
          <p:nvPr/>
        </p:nvSpPr>
        <p:spPr>
          <a:xfrm rot="0">
            <a:off x="4798576" y="2959858"/>
            <a:ext cx="458310" cy="372745"/>
          </a:xfrm>
          <a:prstGeom prst="rect">
            <a:avLst/>
          </a:prstGeom>
        </p:spPr>
        <p:txBody>
          <a:bodyPr anchor="t" rtlCol="false" tIns="0" lIns="0" bIns="0" rIns="0">
            <a:spAutoFit/>
          </a:bodyPr>
          <a:lstStyle/>
          <a:p>
            <a:pPr algn="l">
              <a:lnSpc>
                <a:spcPts val="3080"/>
              </a:lnSpc>
              <a:spcBef>
                <a:spcPct val="0"/>
              </a:spcBef>
            </a:pPr>
            <a:r>
              <a:rPr lang="en-US" b="true" sz="2200">
                <a:solidFill>
                  <a:srgbClr val="E2E0E1"/>
                </a:solidFill>
                <a:latin typeface="RoxboroughCF Bold"/>
                <a:ea typeface="RoxboroughCF Bold"/>
                <a:cs typeface="RoxboroughCF Bold"/>
                <a:sym typeface="RoxboroughCF Bold"/>
              </a:rPr>
              <a:t>d</a:t>
            </a:r>
          </a:p>
        </p:txBody>
      </p:sp>
      <p:sp>
        <p:nvSpPr>
          <p:cNvPr name="TextBox 14" id="14"/>
          <p:cNvSpPr txBox="true"/>
          <p:nvPr/>
        </p:nvSpPr>
        <p:spPr>
          <a:xfrm rot="0">
            <a:off x="2470205" y="3276723"/>
            <a:ext cx="458310" cy="372745"/>
          </a:xfrm>
          <a:prstGeom prst="rect">
            <a:avLst/>
          </a:prstGeom>
        </p:spPr>
        <p:txBody>
          <a:bodyPr anchor="t" rtlCol="false" tIns="0" lIns="0" bIns="0" rIns="0">
            <a:spAutoFit/>
          </a:bodyPr>
          <a:lstStyle/>
          <a:p>
            <a:pPr algn="l">
              <a:lnSpc>
                <a:spcPts val="3080"/>
              </a:lnSpc>
              <a:spcBef>
                <a:spcPct val="0"/>
              </a:spcBef>
            </a:pPr>
            <a:r>
              <a:rPr lang="en-US" b="true" sz="2200">
                <a:solidFill>
                  <a:srgbClr val="E2E0E1"/>
                </a:solidFill>
                <a:latin typeface="RoxboroughCF Bold"/>
                <a:ea typeface="RoxboroughCF Bold"/>
                <a:cs typeface="RoxboroughCF Bold"/>
                <a:sym typeface="RoxboroughCF Bold"/>
              </a:rPr>
              <a:t>d</a:t>
            </a:r>
          </a:p>
        </p:txBody>
      </p:sp>
      <p:sp>
        <p:nvSpPr>
          <p:cNvPr name="TextBox 15" id="15"/>
          <p:cNvSpPr txBox="true"/>
          <p:nvPr/>
        </p:nvSpPr>
        <p:spPr>
          <a:xfrm rot="0">
            <a:off x="465910" y="2009580"/>
            <a:ext cx="13098323" cy="523876"/>
          </a:xfrm>
          <a:prstGeom prst="rect">
            <a:avLst/>
          </a:prstGeom>
        </p:spPr>
        <p:txBody>
          <a:bodyPr anchor="t" rtlCol="false" tIns="0" lIns="0" bIns="0" rIns="0">
            <a:spAutoFit/>
          </a:bodyPr>
          <a:lstStyle/>
          <a:p>
            <a:pPr algn="l">
              <a:lnSpc>
                <a:spcPts val="4199"/>
              </a:lnSpc>
              <a:spcBef>
                <a:spcPct val="0"/>
              </a:spcBef>
            </a:pPr>
            <a:r>
              <a:rPr lang="en-US" sz="2999">
                <a:solidFill>
                  <a:srgbClr val="E2E0E1"/>
                </a:solidFill>
                <a:latin typeface="Poppins"/>
                <a:ea typeface="Poppins"/>
                <a:cs typeface="Poppins"/>
                <a:sym typeface="Poppins"/>
              </a:rPr>
              <a:t>Enkripsi                                                         (key publik (e) )</a:t>
            </a:r>
          </a:p>
        </p:txBody>
      </p:sp>
      <p:sp>
        <p:nvSpPr>
          <p:cNvPr name="TextBox 16" id="16"/>
          <p:cNvSpPr txBox="true"/>
          <p:nvPr/>
        </p:nvSpPr>
        <p:spPr>
          <a:xfrm rot="0">
            <a:off x="465910" y="3012562"/>
            <a:ext cx="11359555" cy="523876"/>
          </a:xfrm>
          <a:prstGeom prst="rect">
            <a:avLst/>
          </a:prstGeom>
        </p:spPr>
        <p:txBody>
          <a:bodyPr anchor="t" rtlCol="false" tIns="0" lIns="0" bIns="0" rIns="0">
            <a:spAutoFit/>
          </a:bodyPr>
          <a:lstStyle/>
          <a:p>
            <a:pPr algn="l">
              <a:lnSpc>
                <a:spcPts val="4199"/>
              </a:lnSpc>
              <a:spcBef>
                <a:spcPct val="0"/>
              </a:spcBef>
            </a:pPr>
            <a:r>
              <a:rPr lang="en-US" sz="2999">
                <a:solidFill>
                  <a:srgbClr val="E2E0E1"/>
                </a:solidFill>
                <a:latin typeface="Poppins"/>
                <a:ea typeface="Poppins"/>
                <a:cs typeface="Poppins"/>
                <a:sym typeface="Poppins"/>
              </a:rPr>
              <a:t>Dekripsi                                                         (key privat (d) )</a:t>
            </a:r>
          </a:p>
        </p:txBody>
      </p:sp>
      <p:sp>
        <p:nvSpPr>
          <p:cNvPr name="TextBox 17" id="17"/>
          <p:cNvSpPr txBox="true"/>
          <p:nvPr/>
        </p:nvSpPr>
        <p:spPr>
          <a:xfrm rot="0">
            <a:off x="395249" y="3878068"/>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Kunci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AutoShape 3" id="3"/>
          <p:cNvSpPr/>
          <p:nvPr/>
        </p:nvSpPr>
        <p:spPr>
          <a:xfrm rot="0">
            <a:off x="1028700" y="1603498"/>
            <a:ext cx="10320052" cy="0"/>
          </a:xfrm>
          <a:prstGeom prst="line">
            <a:avLst/>
          </a:prstGeom>
          <a:ln cap="rnd" w="19050">
            <a:solidFill>
              <a:srgbClr val="5D73C6">
                <a:alpha val="49804"/>
              </a:srgbClr>
            </a:solidFill>
            <a:prstDash val="solid"/>
            <a:headEnd type="none" len="sm" w="sm"/>
            <a:tailEnd type="none" len="sm" w="sm"/>
          </a:ln>
        </p:spPr>
      </p:sp>
      <p:sp>
        <p:nvSpPr>
          <p:cNvPr name="Freeform 4" id="4"/>
          <p:cNvSpPr/>
          <p:nvPr/>
        </p:nvSpPr>
        <p:spPr>
          <a:xfrm flipH="false" flipV="false" rot="0">
            <a:off x="5432027" y="3980287"/>
            <a:ext cx="3821047" cy="505983"/>
          </a:xfrm>
          <a:custGeom>
            <a:avLst/>
            <a:gdLst/>
            <a:ahLst/>
            <a:cxnLst/>
            <a:rect r="r" b="b" t="t" l="l"/>
            <a:pathLst>
              <a:path h="505983" w="3821047">
                <a:moveTo>
                  <a:pt x="0" y="0"/>
                </a:moveTo>
                <a:lnTo>
                  <a:pt x="3821047" y="0"/>
                </a:lnTo>
                <a:lnTo>
                  <a:pt x="3821047" y="505984"/>
                </a:lnTo>
                <a:lnTo>
                  <a:pt x="0" y="505984"/>
                </a:lnTo>
                <a:lnTo>
                  <a:pt x="0" y="0"/>
                </a:lnTo>
                <a:close/>
              </a:path>
            </a:pathLst>
          </a:custGeom>
          <a:blipFill>
            <a:blip r:embed="rId3"/>
            <a:stretch>
              <a:fillRect l="0" t="0" r="0" b="0"/>
            </a:stretch>
          </a:blipFill>
        </p:spPr>
      </p:sp>
      <p:sp>
        <p:nvSpPr>
          <p:cNvPr name="Freeform 5" id="5"/>
          <p:cNvSpPr/>
          <p:nvPr/>
        </p:nvSpPr>
        <p:spPr>
          <a:xfrm flipH="false" flipV="false" rot="0">
            <a:off x="6706987" y="4952996"/>
            <a:ext cx="2437013" cy="537294"/>
          </a:xfrm>
          <a:custGeom>
            <a:avLst/>
            <a:gdLst/>
            <a:ahLst/>
            <a:cxnLst/>
            <a:rect r="r" b="b" t="t" l="l"/>
            <a:pathLst>
              <a:path h="537294" w="2437013">
                <a:moveTo>
                  <a:pt x="0" y="0"/>
                </a:moveTo>
                <a:lnTo>
                  <a:pt x="2437013" y="0"/>
                </a:lnTo>
                <a:lnTo>
                  <a:pt x="2437013" y="537294"/>
                </a:lnTo>
                <a:lnTo>
                  <a:pt x="0" y="537294"/>
                </a:lnTo>
                <a:lnTo>
                  <a:pt x="0" y="0"/>
                </a:lnTo>
                <a:close/>
              </a:path>
            </a:pathLst>
          </a:custGeom>
          <a:blipFill>
            <a:blip r:embed="rId4"/>
            <a:stretch>
              <a:fillRect l="0" t="0" r="0" b="0"/>
            </a:stretch>
          </a:blipFill>
        </p:spPr>
      </p:sp>
      <p:sp>
        <p:nvSpPr>
          <p:cNvPr name="TextBox 6" id="6"/>
          <p:cNvSpPr txBox="true"/>
          <p:nvPr/>
        </p:nvSpPr>
        <p:spPr>
          <a:xfrm rot="0">
            <a:off x="2083517" y="3406739"/>
            <a:ext cx="16154951" cy="4689564"/>
          </a:xfrm>
          <a:prstGeom prst="rect">
            <a:avLst/>
          </a:prstGeom>
        </p:spPr>
        <p:txBody>
          <a:bodyPr anchor="t" rtlCol="false" tIns="0" lIns="0" bIns="0" rIns="0">
            <a:spAutoFit/>
          </a:bodyPr>
          <a:lstStyle/>
          <a:p>
            <a:pPr algn="l">
              <a:lnSpc>
                <a:spcPts val="4164"/>
              </a:lnSpc>
            </a:pPr>
            <a:r>
              <a:rPr lang="en-US" sz="2974">
                <a:solidFill>
                  <a:srgbClr val="E2E0E1"/>
                </a:solidFill>
                <a:latin typeface="Poppins"/>
                <a:ea typeface="Poppins"/>
                <a:cs typeface="Poppins"/>
                <a:sym typeface="Poppins"/>
              </a:rPr>
              <a:t>1.  Ubah pesan -&gt; blok” plainteks (m1,m2,m3)</a:t>
            </a:r>
          </a:p>
          <a:p>
            <a:pPr algn="l">
              <a:lnSpc>
                <a:spcPts val="4164"/>
              </a:lnSpc>
            </a:pPr>
            <a:r>
              <a:rPr lang="en-US" sz="2974">
                <a:solidFill>
                  <a:srgbClr val="E2E0E1"/>
                </a:solidFill>
                <a:latin typeface="Poppins"/>
                <a:ea typeface="Poppins"/>
                <a:cs typeface="Poppins"/>
                <a:sym typeface="Poppins"/>
              </a:rPr>
              <a:t>                                </a:t>
            </a:r>
          </a:p>
          <a:p>
            <a:pPr algn="l">
              <a:lnSpc>
                <a:spcPts val="4164"/>
              </a:lnSpc>
            </a:pPr>
          </a:p>
          <a:p>
            <a:pPr algn="l">
              <a:lnSpc>
                <a:spcPts val="4164"/>
              </a:lnSpc>
            </a:pPr>
            <a:r>
              <a:rPr lang="en-US" sz="2974">
                <a:solidFill>
                  <a:srgbClr val="E2E0E1"/>
                </a:solidFill>
                <a:latin typeface="Poppins"/>
                <a:ea typeface="Poppins"/>
                <a:cs typeface="Poppins"/>
                <a:sym typeface="Poppins"/>
              </a:rPr>
              <a:t>2. Ubah ke ciphertext -&gt; </a:t>
            </a:r>
            <a:r>
              <a:rPr lang="en-US" sz="2974">
                <a:solidFill>
                  <a:srgbClr val="E2E0E1"/>
                </a:solidFill>
                <a:latin typeface="Poppins"/>
                <a:ea typeface="Poppins"/>
                <a:cs typeface="Poppins"/>
                <a:sym typeface="Poppins"/>
              </a:rPr>
              <a:t> </a:t>
            </a:r>
          </a:p>
          <a:p>
            <a:pPr algn="l">
              <a:lnSpc>
                <a:spcPts val="4164"/>
              </a:lnSpc>
            </a:pPr>
          </a:p>
          <a:p>
            <a:pPr algn="l">
              <a:lnSpc>
                <a:spcPts val="4164"/>
              </a:lnSpc>
            </a:pPr>
          </a:p>
          <a:p>
            <a:pPr algn="l">
              <a:lnSpc>
                <a:spcPts val="4164"/>
              </a:lnSpc>
            </a:pPr>
          </a:p>
          <a:p>
            <a:pPr algn="l">
              <a:lnSpc>
                <a:spcPts val="4164"/>
              </a:lnSpc>
            </a:pPr>
          </a:p>
          <a:p>
            <a:pPr algn="l">
              <a:lnSpc>
                <a:spcPts val="4164"/>
              </a:lnSpc>
              <a:spcBef>
                <a:spcPct val="0"/>
              </a:spcBef>
            </a:pPr>
            <a:r>
              <a:rPr lang="en-US" sz="2974">
                <a:solidFill>
                  <a:srgbClr val="E2E0E1"/>
                </a:solidFill>
                <a:latin typeface="Poppins"/>
                <a:ea typeface="Poppins"/>
                <a:cs typeface="Poppins"/>
                <a:sym typeface="Poppins"/>
              </a:rPr>
              <a:t>    </a:t>
            </a:r>
          </a:p>
        </p:txBody>
      </p:sp>
      <p:sp>
        <p:nvSpPr>
          <p:cNvPr name="Freeform 7" id="7"/>
          <p:cNvSpPr/>
          <p:nvPr/>
        </p:nvSpPr>
        <p:spPr>
          <a:xfrm flipH="false" flipV="false" rot="0">
            <a:off x="7342551" y="8563028"/>
            <a:ext cx="2997936" cy="536944"/>
          </a:xfrm>
          <a:custGeom>
            <a:avLst/>
            <a:gdLst/>
            <a:ahLst/>
            <a:cxnLst/>
            <a:rect r="r" b="b" t="t" l="l"/>
            <a:pathLst>
              <a:path h="536944" w="2997936">
                <a:moveTo>
                  <a:pt x="0" y="0"/>
                </a:moveTo>
                <a:lnTo>
                  <a:pt x="2997936" y="0"/>
                </a:lnTo>
                <a:lnTo>
                  <a:pt x="2997936" y="536944"/>
                </a:lnTo>
                <a:lnTo>
                  <a:pt x="0" y="536944"/>
                </a:lnTo>
                <a:lnTo>
                  <a:pt x="0" y="0"/>
                </a:lnTo>
                <a:close/>
              </a:path>
            </a:pathLst>
          </a:custGeom>
          <a:blipFill>
            <a:blip r:embed="rId5"/>
            <a:stretch>
              <a:fillRect l="0" t="0" r="0" b="0"/>
            </a:stretch>
          </a:blipFill>
        </p:spPr>
      </p:sp>
      <p:sp>
        <p:nvSpPr>
          <p:cNvPr name="TextBox 8" id="8"/>
          <p:cNvSpPr txBox="true"/>
          <p:nvPr/>
        </p:nvSpPr>
        <p:spPr>
          <a:xfrm rot="0">
            <a:off x="395249" y="222370"/>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4. RSA Cipher</a:t>
            </a:r>
          </a:p>
        </p:txBody>
      </p:sp>
      <p:sp>
        <p:nvSpPr>
          <p:cNvPr name="TextBox 9" id="9"/>
          <p:cNvSpPr txBox="true"/>
          <p:nvPr/>
        </p:nvSpPr>
        <p:spPr>
          <a:xfrm rot="0">
            <a:off x="1028700" y="2066872"/>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Enkripsi</a:t>
            </a:r>
          </a:p>
        </p:txBody>
      </p:sp>
      <p:sp>
        <p:nvSpPr>
          <p:cNvPr name="TextBox 10" id="10"/>
          <p:cNvSpPr txBox="true"/>
          <p:nvPr/>
        </p:nvSpPr>
        <p:spPr>
          <a:xfrm rot="0">
            <a:off x="1028700" y="6252290"/>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Dekripsi</a:t>
            </a:r>
          </a:p>
        </p:txBody>
      </p:sp>
      <p:sp>
        <p:nvSpPr>
          <p:cNvPr name="TextBox 11" id="11"/>
          <p:cNvSpPr txBox="true"/>
          <p:nvPr/>
        </p:nvSpPr>
        <p:spPr>
          <a:xfrm rot="0">
            <a:off x="2083517" y="7557218"/>
            <a:ext cx="16154951" cy="4168573"/>
          </a:xfrm>
          <a:prstGeom prst="rect">
            <a:avLst/>
          </a:prstGeom>
        </p:spPr>
        <p:txBody>
          <a:bodyPr anchor="t" rtlCol="false" tIns="0" lIns="0" bIns="0" rIns="0">
            <a:spAutoFit/>
          </a:bodyPr>
          <a:lstStyle/>
          <a:p>
            <a:pPr algn="l">
              <a:lnSpc>
                <a:spcPts val="4164"/>
              </a:lnSpc>
            </a:pPr>
            <a:r>
              <a:rPr lang="en-US" sz="2974">
                <a:solidFill>
                  <a:srgbClr val="E2E0E1"/>
                </a:solidFill>
                <a:latin typeface="Poppins"/>
                <a:ea typeface="Poppins"/>
                <a:cs typeface="Poppins"/>
                <a:sym typeface="Poppins"/>
              </a:rPr>
              <a:t>1.  Ubah blok cipherteks (c1,c2,dst)</a:t>
            </a:r>
          </a:p>
          <a:p>
            <a:pPr algn="l">
              <a:lnSpc>
                <a:spcPts val="4164"/>
              </a:lnSpc>
            </a:pPr>
          </a:p>
          <a:p>
            <a:pPr algn="l">
              <a:lnSpc>
                <a:spcPts val="4164"/>
              </a:lnSpc>
            </a:pPr>
            <a:r>
              <a:rPr lang="en-US" sz="2974">
                <a:solidFill>
                  <a:srgbClr val="E2E0E1"/>
                </a:solidFill>
                <a:latin typeface="Poppins"/>
                <a:ea typeface="Poppins"/>
                <a:cs typeface="Poppins"/>
                <a:sym typeface="Poppins"/>
              </a:rPr>
              <a:t>2. Ubah ke blok plaintext -&gt; </a:t>
            </a:r>
            <a:r>
              <a:rPr lang="en-US" sz="2974">
                <a:solidFill>
                  <a:srgbClr val="E2E0E1"/>
                </a:solidFill>
                <a:latin typeface="Poppins"/>
                <a:ea typeface="Poppins"/>
                <a:cs typeface="Poppins"/>
                <a:sym typeface="Poppins"/>
              </a:rPr>
              <a:t> </a:t>
            </a:r>
          </a:p>
          <a:p>
            <a:pPr algn="l">
              <a:lnSpc>
                <a:spcPts val="4164"/>
              </a:lnSpc>
            </a:pPr>
          </a:p>
          <a:p>
            <a:pPr algn="l">
              <a:lnSpc>
                <a:spcPts val="4164"/>
              </a:lnSpc>
            </a:pPr>
          </a:p>
          <a:p>
            <a:pPr algn="l">
              <a:lnSpc>
                <a:spcPts val="4164"/>
              </a:lnSpc>
            </a:pPr>
          </a:p>
          <a:p>
            <a:pPr algn="l">
              <a:lnSpc>
                <a:spcPts val="4164"/>
              </a:lnSpc>
            </a:pPr>
          </a:p>
          <a:p>
            <a:pPr algn="l">
              <a:lnSpc>
                <a:spcPts val="4164"/>
              </a:lnSpc>
              <a:spcBef>
                <a:spcPct val="0"/>
              </a:spcBef>
            </a:pPr>
            <a:r>
              <a:rPr lang="en-US" sz="2974">
                <a:solidFill>
                  <a:srgbClr val="E2E0E1"/>
                </a:solidFill>
                <a:latin typeface="Poppins"/>
                <a:ea typeface="Poppins"/>
                <a:cs typeface="Poppins"/>
                <a:sym typeface="Poppins"/>
              </a:rPr>
              <a:t>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079702" y="256453"/>
            <a:ext cx="10128595" cy="9774094"/>
          </a:xfrm>
          <a:custGeom>
            <a:avLst/>
            <a:gdLst/>
            <a:ahLst/>
            <a:cxnLst/>
            <a:rect r="r" b="b" t="t" l="l"/>
            <a:pathLst>
              <a:path h="9774094" w="10128595">
                <a:moveTo>
                  <a:pt x="0" y="0"/>
                </a:moveTo>
                <a:lnTo>
                  <a:pt x="10128596" y="0"/>
                </a:lnTo>
                <a:lnTo>
                  <a:pt x="10128596" y="9774094"/>
                </a:lnTo>
                <a:lnTo>
                  <a:pt x="0" y="9774094"/>
                </a:lnTo>
                <a:lnTo>
                  <a:pt x="0" y="0"/>
                </a:lnTo>
                <a:close/>
              </a:path>
            </a:pathLst>
          </a:custGeom>
          <a:blipFill>
            <a:blip r:embed="rId3"/>
            <a:stretch>
              <a:fillRect l="0" t="0" r="0" b="0"/>
            </a:stretch>
          </a:blipFill>
        </p:spPr>
      </p:sp>
      <p:sp>
        <p:nvSpPr>
          <p:cNvPr name="TextBox 4" id="4"/>
          <p:cNvSpPr txBox="true"/>
          <p:nvPr/>
        </p:nvSpPr>
        <p:spPr>
          <a:xfrm rot="0">
            <a:off x="-2239087" y="452436"/>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543287" y="3108905"/>
            <a:ext cx="13201427" cy="4069190"/>
          </a:xfrm>
          <a:custGeom>
            <a:avLst/>
            <a:gdLst/>
            <a:ahLst/>
            <a:cxnLst/>
            <a:rect r="r" b="b" t="t" l="l"/>
            <a:pathLst>
              <a:path h="4069190" w="13201427">
                <a:moveTo>
                  <a:pt x="0" y="0"/>
                </a:moveTo>
                <a:lnTo>
                  <a:pt x="13201426" y="0"/>
                </a:lnTo>
                <a:lnTo>
                  <a:pt x="13201426" y="4069190"/>
                </a:lnTo>
                <a:lnTo>
                  <a:pt x="0" y="4069190"/>
                </a:lnTo>
                <a:lnTo>
                  <a:pt x="0" y="0"/>
                </a:lnTo>
                <a:close/>
              </a:path>
            </a:pathLst>
          </a:custGeom>
          <a:blipFill>
            <a:blip r:embed="rId3"/>
            <a:stretch>
              <a:fillRect l="0" t="0" r="0" b="0"/>
            </a:stretch>
          </a:blipFill>
        </p:spPr>
      </p:sp>
      <p:sp>
        <p:nvSpPr>
          <p:cNvPr name="TextBox 4" id="4"/>
          <p:cNvSpPr txBox="true"/>
          <p:nvPr/>
        </p:nvSpPr>
        <p:spPr>
          <a:xfrm rot="0">
            <a:off x="-2239087" y="452436"/>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854279" y="433746"/>
            <a:ext cx="12729064" cy="9419507"/>
          </a:xfrm>
          <a:custGeom>
            <a:avLst/>
            <a:gdLst/>
            <a:ahLst/>
            <a:cxnLst/>
            <a:rect r="r" b="b" t="t" l="l"/>
            <a:pathLst>
              <a:path h="9419507" w="12729064">
                <a:moveTo>
                  <a:pt x="0" y="0"/>
                </a:moveTo>
                <a:lnTo>
                  <a:pt x="12729063" y="0"/>
                </a:lnTo>
                <a:lnTo>
                  <a:pt x="12729063" y="9419508"/>
                </a:lnTo>
                <a:lnTo>
                  <a:pt x="0" y="9419508"/>
                </a:lnTo>
                <a:lnTo>
                  <a:pt x="0" y="0"/>
                </a:lnTo>
                <a:close/>
              </a:path>
            </a:pathLst>
          </a:custGeom>
          <a:blipFill>
            <a:blip r:embed="rId3"/>
            <a:stretch>
              <a:fillRect l="0" t="0" r="0" b="0"/>
            </a:stretch>
          </a:blipFill>
        </p:spPr>
      </p:sp>
      <p:sp>
        <p:nvSpPr>
          <p:cNvPr name="TextBox 4" id="4"/>
          <p:cNvSpPr txBox="true"/>
          <p:nvPr/>
        </p:nvSpPr>
        <p:spPr>
          <a:xfrm rot="0">
            <a:off x="-2239087" y="452436"/>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9182260" y="514350"/>
            <a:ext cx="8953179" cy="9258300"/>
            <a:chOff x="0" y="0"/>
            <a:chExt cx="660400" cy="682906"/>
          </a:xfrm>
        </p:grpSpPr>
        <p:sp>
          <p:nvSpPr>
            <p:cNvPr name="Freeform 4" id="4"/>
            <p:cNvSpPr/>
            <p:nvPr/>
          </p:nvSpPr>
          <p:spPr>
            <a:xfrm flipH="false" flipV="false" rot="0">
              <a:off x="0" y="0"/>
              <a:ext cx="660400" cy="682906"/>
            </a:xfrm>
            <a:custGeom>
              <a:avLst/>
              <a:gdLst/>
              <a:ahLst/>
              <a:cxnLst/>
              <a:rect r="r" b="b" t="t" l="l"/>
              <a:pathLst>
                <a:path h="6829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03531"/>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246337" y="896173"/>
            <a:ext cx="8494688" cy="849465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75437" b="0"/>
              </a:stretch>
            </a:blipFill>
          </p:spPr>
        </p:sp>
      </p:grpSp>
      <p:sp>
        <p:nvSpPr>
          <p:cNvPr name="TextBox 8" id="8"/>
          <p:cNvSpPr txBox="true"/>
          <p:nvPr/>
        </p:nvSpPr>
        <p:spPr>
          <a:xfrm rot="0">
            <a:off x="1028700" y="568118"/>
            <a:ext cx="7170489" cy="2085978"/>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Algoritma Kriptografi Klasik</a:t>
            </a:r>
          </a:p>
        </p:txBody>
      </p:sp>
      <p:sp>
        <p:nvSpPr>
          <p:cNvPr name="Freeform 9" id="9"/>
          <p:cNvSpPr/>
          <p:nvPr/>
        </p:nvSpPr>
        <p:spPr>
          <a:xfrm flipH="false" flipV="false" rot="0">
            <a:off x="1028700" y="3575344"/>
            <a:ext cx="725520" cy="709196"/>
          </a:xfrm>
          <a:custGeom>
            <a:avLst/>
            <a:gdLst/>
            <a:ahLst/>
            <a:cxnLst/>
            <a:rect r="r" b="b" t="t" l="l"/>
            <a:pathLst>
              <a:path h="709196" w="725520">
                <a:moveTo>
                  <a:pt x="0" y="0"/>
                </a:moveTo>
                <a:lnTo>
                  <a:pt x="725520" y="0"/>
                </a:lnTo>
                <a:lnTo>
                  <a:pt x="725520" y="709196"/>
                </a:lnTo>
                <a:lnTo>
                  <a:pt x="0" y="709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193894" y="3489619"/>
            <a:ext cx="9001508" cy="755017"/>
          </a:xfrm>
          <a:prstGeom prst="rect">
            <a:avLst/>
          </a:prstGeom>
        </p:spPr>
        <p:txBody>
          <a:bodyPr anchor="t" rtlCol="false" tIns="0" lIns="0" bIns="0" rIns="0">
            <a:spAutoFit/>
          </a:bodyPr>
          <a:lstStyle/>
          <a:p>
            <a:pPr algn="l">
              <a:lnSpc>
                <a:spcPts val="6159"/>
              </a:lnSpc>
              <a:spcBef>
                <a:spcPct val="0"/>
              </a:spcBef>
            </a:pPr>
            <a:r>
              <a:rPr lang="en-US" b="true" sz="4399">
                <a:solidFill>
                  <a:srgbClr val="E2E0E1"/>
                </a:solidFill>
                <a:latin typeface="DM Sans Bold"/>
                <a:ea typeface="DM Sans Bold"/>
                <a:cs typeface="DM Sans Bold"/>
                <a:sym typeface="DM Sans Bold"/>
              </a:rPr>
              <a:t>Scytale</a:t>
            </a:r>
          </a:p>
        </p:txBody>
      </p:sp>
      <p:sp>
        <p:nvSpPr>
          <p:cNvPr name="Freeform 11" id="11"/>
          <p:cNvSpPr/>
          <p:nvPr/>
        </p:nvSpPr>
        <p:spPr>
          <a:xfrm flipH="false" flipV="false" rot="0">
            <a:off x="1028700" y="4726482"/>
            <a:ext cx="725520" cy="709196"/>
          </a:xfrm>
          <a:custGeom>
            <a:avLst/>
            <a:gdLst/>
            <a:ahLst/>
            <a:cxnLst/>
            <a:rect r="r" b="b" t="t" l="l"/>
            <a:pathLst>
              <a:path h="709196" w="725520">
                <a:moveTo>
                  <a:pt x="0" y="0"/>
                </a:moveTo>
                <a:lnTo>
                  <a:pt x="725520" y="0"/>
                </a:lnTo>
                <a:lnTo>
                  <a:pt x="725520" y="709196"/>
                </a:lnTo>
                <a:lnTo>
                  <a:pt x="0" y="709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193894" y="4640757"/>
            <a:ext cx="7170489" cy="755017"/>
          </a:xfrm>
          <a:prstGeom prst="rect">
            <a:avLst/>
          </a:prstGeom>
        </p:spPr>
        <p:txBody>
          <a:bodyPr anchor="t" rtlCol="false" tIns="0" lIns="0" bIns="0" rIns="0">
            <a:spAutoFit/>
          </a:bodyPr>
          <a:lstStyle/>
          <a:p>
            <a:pPr algn="l">
              <a:lnSpc>
                <a:spcPts val="6159"/>
              </a:lnSpc>
              <a:spcBef>
                <a:spcPct val="0"/>
              </a:spcBef>
            </a:pPr>
            <a:r>
              <a:rPr lang="en-US" b="true" sz="4399">
                <a:solidFill>
                  <a:srgbClr val="E2E0E1"/>
                </a:solidFill>
                <a:latin typeface="DM Sans Bold"/>
                <a:ea typeface="DM Sans Bold"/>
                <a:cs typeface="DM Sans Bold"/>
                <a:sym typeface="DM Sans Bold"/>
              </a:rPr>
              <a:t>Caesar Cipher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9815711" y="876140"/>
            <a:ext cx="8953179" cy="9258300"/>
            <a:chOff x="0" y="0"/>
            <a:chExt cx="660400" cy="682906"/>
          </a:xfrm>
        </p:grpSpPr>
        <p:sp>
          <p:nvSpPr>
            <p:cNvPr name="Freeform 4" id="4"/>
            <p:cNvSpPr/>
            <p:nvPr/>
          </p:nvSpPr>
          <p:spPr>
            <a:xfrm flipH="false" flipV="false" rot="0">
              <a:off x="0" y="0"/>
              <a:ext cx="660400" cy="682906"/>
            </a:xfrm>
            <a:custGeom>
              <a:avLst/>
              <a:gdLst/>
              <a:ahLst/>
              <a:cxnLst/>
              <a:rect r="r" b="b" t="t" l="l"/>
              <a:pathLst>
                <a:path h="6829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03531"/>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044957" y="1257963"/>
            <a:ext cx="8494688" cy="849465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75437" b="0"/>
              </a:stretch>
            </a:blipFill>
          </p:spPr>
        </p:sp>
      </p:grpSp>
      <p:sp>
        <p:nvSpPr>
          <p:cNvPr name="TextBox 8" id="8"/>
          <p:cNvSpPr txBox="true"/>
          <p:nvPr/>
        </p:nvSpPr>
        <p:spPr>
          <a:xfrm rot="0">
            <a:off x="6073106" y="-3"/>
            <a:ext cx="6141789"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5. Super Enkripsi</a:t>
            </a:r>
          </a:p>
        </p:txBody>
      </p:sp>
      <p:sp>
        <p:nvSpPr>
          <p:cNvPr name="TextBox 9" id="9"/>
          <p:cNvSpPr txBox="true"/>
          <p:nvPr/>
        </p:nvSpPr>
        <p:spPr>
          <a:xfrm rot="0">
            <a:off x="623760" y="1651474"/>
            <a:ext cx="8520240" cy="7549515"/>
          </a:xfrm>
          <a:prstGeom prst="rect">
            <a:avLst/>
          </a:prstGeom>
        </p:spPr>
        <p:txBody>
          <a:bodyPr anchor="t" rtlCol="false" tIns="0" lIns="0" bIns="0" rIns="0">
            <a:spAutoFit/>
          </a:bodyPr>
          <a:lstStyle/>
          <a:p>
            <a:pPr algn="l">
              <a:lnSpc>
                <a:spcPts val="3359"/>
              </a:lnSpc>
            </a:pPr>
            <a:r>
              <a:rPr lang="en-US" sz="2399">
                <a:solidFill>
                  <a:srgbClr val="E2E0E1"/>
                </a:solidFill>
                <a:latin typeface="Poppins"/>
                <a:ea typeface="Poppins"/>
                <a:cs typeface="Poppins"/>
                <a:sym typeface="Poppins"/>
              </a:rPr>
              <a:t>proses enkripsi yang menggabungkan beberapa metode enkripsi untuk meningkatkan keamanan. </a:t>
            </a:r>
          </a:p>
          <a:p>
            <a:pPr algn="l">
              <a:lnSpc>
                <a:spcPts val="3359"/>
              </a:lnSpc>
            </a:pPr>
          </a:p>
          <a:p>
            <a:pPr algn="l">
              <a:lnSpc>
                <a:spcPts val="3359"/>
              </a:lnSpc>
            </a:pPr>
            <a:r>
              <a:rPr lang="en-US" sz="2399">
                <a:solidFill>
                  <a:srgbClr val="E2E0E1"/>
                </a:solidFill>
                <a:latin typeface="Poppins"/>
                <a:ea typeface="Poppins"/>
                <a:cs typeface="Poppins"/>
                <a:sym typeface="Poppins"/>
              </a:rPr>
              <a:t>1. Menggunakan Scytale Cipher </a:t>
            </a:r>
          </a:p>
          <a:p>
            <a:pPr algn="l">
              <a:lnSpc>
                <a:spcPts val="3359"/>
              </a:lnSpc>
            </a:pPr>
          </a:p>
          <a:p>
            <a:pPr algn="l">
              <a:lnSpc>
                <a:spcPts val="3359"/>
              </a:lnSpc>
            </a:pPr>
            <a:r>
              <a:rPr lang="en-US" sz="2399">
                <a:solidFill>
                  <a:srgbClr val="E2E0E1"/>
                </a:solidFill>
                <a:latin typeface="Poppins"/>
                <a:ea typeface="Poppins"/>
                <a:cs typeface="Poppins"/>
                <a:sym typeface="Poppins"/>
              </a:rPr>
              <a:t>2. Menggunakan Caesar Cipher dengan pergeseran tertentu</a:t>
            </a:r>
          </a:p>
          <a:p>
            <a:pPr algn="l">
              <a:lnSpc>
                <a:spcPts val="3359"/>
              </a:lnSpc>
            </a:pPr>
          </a:p>
          <a:p>
            <a:pPr algn="l">
              <a:lnSpc>
                <a:spcPts val="3359"/>
              </a:lnSpc>
            </a:pPr>
            <a:r>
              <a:rPr lang="en-US" sz="2399">
                <a:solidFill>
                  <a:srgbClr val="E2E0E1"/>
                </a:solidFill>
                <a:latin typeface="Poppins"/>
                <a:ea typeface="Poppins"/>
                <a:cs typeface="Poppins"/>
                <a:sym typeface="Poppins"/>
              </a:rPr>
              <a:t>3. Hasil enkripsi Caesar tersebut dienkripsi lagi menggunakan Teknik Verman </a:t>
            </a:r>
          </a:p>
          <a:p>
            <a:pPr algn="l">
              <a:lnSpc>
                <a:spcPts val="3359"/>
              </a:lnSpc>
            </a:pPr>
          </a:p>
          <a:p>
            <a:pPr algn="l">
              <a:lnSpc>
                <a:spcPts val="3359"/>
              </a:lnSpc>
            </a:pPr>
            <a:r>
              <a:rPr lang="en-US" sz="2399">
                <a:solidFill>
                  <a:srgbClr val="E2E0E1"/>
                </a:solidFill>
                <a:latin typeface="Poppins"/>
                <a:ea typeface="Poppins"/>
                <a:cs typeface="Poppins"/>
                <a:sym typeface="Poppins"/>
              </a:rPr>
              <a:t>4. Pesan dienkripsi kembali dengan metode RSA Encryption yang mengubah setiap karakter terenkripsi menjadi bilangan bulat. </a:t>
            </a:r>
          </a:p>
          <a:p>
            <a:pPr algn="l">
              <a:lnSpc>
                <a:spcPts val="3359"/>
              </a:lnSpc>
            </a:pPr>
          </a:p>
          <a:p>
            <a:pPr algn="l">
              <a:lnSpc>
                <a:spcPts val="3359"/>
              </a:lnSpc>
              <a:spcBef>
                <a:spcPct val="0"/>
              </a:spcBef>
            </a:pPr>
            <a:r>
              <a:rPr lang="en-US" sz="2399">
                <a:solidFill>
                  <a:srgbClr val="E2E0E1"/>
                </a:solidFill>
                <a:latin typeface="Poppins"/>
                <a:ea typeface="Poppins"/>
                <a:cs typeface="Poppins"/>
                <a:sym typeface="Poppins"/>
              </a:rPr>
              <a:t>5. Hasil akhir dari bilangan-bilangan terenkripsi ini kemudian digabungkan menjadi sebuah string yang dikembalikan oleh fungsi.</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714124" y="232439"/>
            <a:ext cx="9768641" cy="9860222"/>
          </a:xfrm>
          <a:custGeom>
            <a:avLst/>
            <a:gdLst/>
            <a:ahLst/>
            <a:cxnLst/>
            <a:rect r="r" b="b" t="t" l="l"/>
            <a:pathLst>
              <a:path h="9860222" w="9768641">
                <a:moveTo>
                  <a:pt x="0" y="0"/>
                </a:moveTo>
                <a:lnTo>
                  <a:pt x="9768641" y="0"/>
                </a:lnTo>
                <a:lnTo>
                  <a:pt x="9768641" y="9860222"/>
                </a:lnTo>
                <a:lnTo>
                  <a:pt x="0" y="9860222"/>
                </a:lnTo>
                <a:lnTo>
                  <a:pt x="0" y="0"/>
                </a:lnTo>
                <a:close/>
              </a:path>
            </a:pathLst>
          </a:custGeom>
          <a:blipFill>
            <a:blip r:embed="rId3"/>
            <a:stretch>
              <a:fillRect l="0" t="0" r="0" b="0"/>
            </a:stretch>
          </a:blipFill>
        </p:spPr>
      </p:sp>
      <p:sp>
        <p:nvSpPr>
          <p:cNvPr name="TextBox 4" id="4"/>
          <p:cNvSpPr txBox="true"/>
          <p:nvPr/>
        </p:nvSpPr>
        <p:spPr>
          <a:xfrm rot="0">
            <a:off x="-1975912" y="452436"/>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295851" y="198111"/>
            <a:ext cx="9696297" cy="9890779"/>
          </a:xfrm>
          <a:custGeom>
            <a:avLst/>
            <a:gdLst/>
            <a:ahLst/>
            <a:cxnLst/>
            <a:rect r="r" b="b" t="t" l="l"/>
            <a:pathLst>
              <a:path h="9890779" w="9696297">
                <a:moveTo>
                  <a:pt x="0" y="0"/>
                </a:moveTo>
                <a:lnTo>
                  <a:pt x="9696298" y="0"/>
                </a:lnTo>
                <a:lnTo>
                  <a:pt x="9696298" y="9890778"/>
                </a:lnTo>
                <a:lnTo>
                  <a:pt x="0" y="9890778"/>
                </a:lnTo>
                <a:lnTo>
                  <a:pt x="0" y="0"/>
                </a:lnTo>
                <a:close/>
              </a:path>
            </a:pathLst>
          </a:custGeom>
          <a:blipFill>
            <a:blip r:embed="rId3"/>
            <a:stretch>
              <a:fillRect l="0" t="0" r="0" b="0"/>
            </a:stretch>
          </a:blipFill>
        </p:spPr>
      </p:sp>
      <p:sp>
        <p:nvSpPr>
          <p:cNvPr name="TextBox 4" id="4"/>
          <p:cNvSpPr txBox="true"/>
          <p:nvPr/>
        </p:nvSpPr>
        <p:spPr>
          <a:xfrm rot="0">
            <a:off x="-1975912" y="452436"/>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762334" y="502164"/>
            <a:ext cx="13854733" cy="9282671"/>
          </a:xfrm>
          <a:custGeom>
            <a:avLst/>
            <a:gdLst/>
            <a:ahLst/>
            <a:cxnLst/>
            <a:rect r="r" b="b" t="t" l="l"/>
            <a:pathLst>
              <a:path h="9282671" w="13854733">
                <a:moveTo>
                  <a:pt x="0" y="0"/>
                </a:moveTo>
                <a:lnTo>
                  <a:pt x="13854733" y="0"/>
                </a:lnTo>
                <a:lnTo>
                  <a:pt x="13854733" y="9282672"/>
                </a:lnTo>
                <a:lnTo>
                  <a:pt x="0" y="9282672"/>
                </a:lnTo>
                <a:lnTo>
                  <a:pt x="0" y="0"/>
                </a:lnTo>
                <a:close/>
              </a:path>
            </a:pathLst>
          </a:custGeom>
          <a:blipFill>
            <a:blip r:embed="rId3"/>
            <a:stretch>
              <a:fillRect l="0" t="0" r="0" b="0"/>
            </a:stretch>
          </a:blipFill>
        </p:spPr>
      </p:sp>
      <p:sp>
        <p:nvSpPr>
          <p:cNvPr name="TextBox 4" id="4"/>
          <p:cNvSpPr txBox="true"/>
          <p:nvPr/>
        </p:nvSpPr>
        <p:spPr>
          <a:xfrm rot="0">
            <a:off x="-1975912" y="452436"/>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980191" y="1481139"/>
            <a:ext cx="12327619" cy="7815245"/>
          </a:xfrm>
          <a:custGeom>
            <a:avLst/>
            <a:gdLst/>
            <a:ahLst/>
            <a:cxnLst/>
            <a:rect r="r" b="b" t="t" l="l"/>
            <a:pathLst>
              <a:path h="7815245" w="12327619">
                <a:moveTo>
                  <a:pt x="0" y="0"/>
                </a:moveTo>
                <a:lnTo>
                  <a:pt x="12327618" y="0"/>
                </a:lnTo>
                <a:lnTo>
                  <a:pt x="12327618" y="7815245"/>
                </a:lnTo>
                <a:lnTo>
                  <a:pt x="0" y="7815245"/>
                </a:lnTo>
                <a:lnTo>
                  <a:pt x="0" y="0"/>
                </a:lnTo>
                <a:close/>
              </a:path>
            </a:pathLst>
          </a:custGeom>
          <a:blipFill>
            <a:blip r:embed="rId3"/>
            <a:stretch>
              <a:fillRect l="0" t="0" r="0" b="0"/>
            </a:stretch>
          </a:blipFill>
        </p:spPr>
      </p:sp>
      <p:sp>
        <p:nvSpPr>
          <p:cNvPr name="TextBox 4" id="4"/>
          <p:cNvSpPr txBox="true"/>
          <p:nvPr/>
        </p:nvSpPr>
        <p:spPr>
          <a:xfrm rot="0">
            <a:off x="-1975912" y="452436"/>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190558" y="338717"/>
            <a:ext cx="10068742" cy="9391731"/>
          </a:xfrm>
          <a:custGeom>
            <a:avLst/>
            <a:gdLst/>
            <a:ahLst/>
            <a:cxnLst/>
            <a:rect r="r" b="b" t="t" l="l"/>
            <a:pathLst>
              <a:path h="9391731" w="10068742">
                <a:moveTo>
                  <a:pt x="0" y="0"/>
                </a:moveTo>
                <a:lnTo>
                  <a:pt x="10068742" y="0"/>
                </a:lnTo>
                <a:lnTo>
                  <a:pt x="10068742" y="9391731"/>
                </a:lnTo>
                <a:lnTo>
                  <a:pt x="0" y="9391731"/>
                </a:lnTo>
                <a:lnTo>
                  <a:pt x="0" y="0"/>
                </a:lnTo>
                <a:close/>
              </a:path>
            </a:pathLst>
          </a:custGeom>
          <a:blipFill>
            <a:blip r:embed="rId3"/>
            <a:stretch>
              <a:fillRect l="0" t="0" r="0" b="0"/>
            </a:stretch>
          </a:blipFill>
        </p:spPr>
      </p:sp>
      <p:sp>
        <p:nvSpPr>
          <p:cNvPr name="TextBox 4" id="4"/>
          <p:cNvSpPr txBox="true"/>
          <p:nvPr/>
        </p:nvSpPr>
        <p:spPr>
          <a:xfrm rot="0">
            <a:off x="439118" y="214892"/>
            <a:ext cx="11119912" cy="2085978"/>
          </a:xfrm>
          <a:prstGeom prst="rect">
            <a:avLst/>
          </a:prstGeom>
        </p:spPr>
        <p:txBody>
          <a:bodyPr anchor="t" rtlCol="false" tIns="0" lIns="0" bIns="0" rIns="0">
            <a:spAutoFit/>
          </a:bodyPr>
          <a:lstStyle/>
          <a:p>
            <a:pPr algn="l">
              <a:lnSpc>
                <a:spcPts val="8399"/>
              </a:lnSpc>
            </a:pPr>
            <a:r>
              <a:rPr lang="en-US" sz="5999">
                <a:solidFill>
                  <a:srgbClr val="E2E0E1"/>
                </a:solidFill>
                <a:latin typeface="Mokoto"/>
                <a:ea typeface="Mokoto"/>
                <a:cs typeface="Mokoto"/>
                <a:sym typeface="Mokoto"/>
              </a:rPr>
              <a:t>KODE </a:t>
            </a:r>
          </a:p>
          <a:p>
            <a:pPr algn="l">
              <a:lnSpc>
                <a:spcPts val="8399"/>
              </a:lnSpc>
              <a:spcBef>
                <a:spcPct val="0"/>
              </a:spcBef>
            </a:pPr>
            <a:r>
              <a:rPr lang="en-US" sz="5999">
                <a:solidFill>
                  <a:srgbClr val="E2E0E1"/>
                </a:solidFill>
                <a:latin typeface="Mokoto"/>
                <a:ea typeface="Mokoto"/>
                <a:cs typeface="Mokoto"/>
                <a:sym typeface="Mokoto"/>
              </a:rPr>
              <a:t>Function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999074" y="697748"/>
            <a:ext cx="12155866" cy="8891503"/>
          </a:xfrm>
          <a:custGeom>
            <a:avLst/>
            <a:gdLst/>
            <a:ahLst/>
            <a:cxnLst/>
            <a:rect r="r" b="b" t="t" l="l"/>
            <a:pathLst>
              <a:path h="8891503" w="12155866">
                <a:moveTo>
                  <a:pt x="0" y="0"/>
                </a:moveTo>
                <a:lnTo>
                  <a:pt x="12155867" y="0"/>
                </a:lnTo>
                <a:lnTo>
                  <a:pt x="12155867" y="8891504"/>
                </a:lnTo>
                <a:lnTo>
                  <a:pt x="0" y="8891504"/>
                </a:lnTo>
                <a:lnTo>
                  <a:pt x="0" y="0"/>
                </a:lnTo>
                <a:close/>
              </a:path>
            </a:pathLst>
          </a:custGeom>
          <a:blipFill>
            <a:blip r:embed="rId3"/>
            <a:stretch>
              <a:fillRect l="0" t="0" r="0" b="0"/>
            </a:stretch>
          </a:blipFill>
        </p:spPr>
      </p:sp>
      <p:sp>
        <p:nvSpPr>
          <p:cNvPr name="TextBox 4" id="4"/>
          <p:cNvSpPr txBox="true"/>
          <p:nvPr/>
        </p:nvSpPr>
        <p:spPr>
          <a:xfrm rot="0">
            <a:off x="439118" y="214892"/>
            <a:ext cx="11119912" cy="2085978"/>
          </a:xfrm>
          <a:prstGeom prst="rect">
            <a:avLst/>
          </a:prstGeom>
        </p:spPr>
        <p:txBody>
          <a:bodyPr anchor="t" rtlCol="false" tIns="0" lIns="0" bIns="0" rIns="0">
            <a:spAutoFit/>
          </a:bodyPr>
          <a:lstStyle/>
          <a:p>
            <a:pPr algn="l">
              <a:lnSpc>
                <a:spcPts val="8399"/>
              </a:lnSpc>
            </a:pPr>
            <a:r>
              <a:rPr lang="en-US" sz="5999">
                <a:solidFill>
                  <a:srgbClr val="E2E0E1"/>
                </a:solidFill>
                <a:latin typeface="Mokoto"/>
                <a:ea typeface="Mokoto"/>
                <a:cs typeface="Mokoto"/>
                <a:sym typeface="Mokoto"/>
              </a:rPr>
              <a:t>KODE </a:t>
            </a:r>
          </a:p>
          <a:p>
            <a:pPr algn="l">
              <a:lnSpc>
                <a:spcPts val="8399"/>
              </a:lnSpc>
              <a:spcBef>
                <a:spcPct val="0"/>
              </a:spcBef>
            </a:pPr>
            <a:r>
              <a:rPr lang="en-US" sz="5999">
                <a:solidFill>
                  <a:srgbClr val="E2E0E1"/>
                </a:solidFill>
                <a:latin typeface="Mokoto"/>
                <a:ea typeface="Mokoto"/>
                <a:cs typeface="Mokoto"/>
                <a:sym typeface="Mokoto"/>
              </a:rPr>
              <a:t>Function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0" y="5634003"/>
            <a:ext cx="18288000" cy="4652997"/>
            <a:chOff x="0" y="0"/>
            <a:chExt cx="24384000" cy="6203996"/>
          </a:xfrm>
        </p:grpSpPr>
        <p:pic>
          <p:nvPicPr>
            <p:cNvPr name="Picture 4" id="4"/>
            <p:cNvPicPr>
              <a:picLocks noChangeAspect="true"/>
            </p:cNvPicPr>
            <p:nvPr/>
          </p:nvPicPr>
          <p:blipFill>
            <a:blip r:embed="rId3"/>
            <a:srcRect l="0" t="26764" r="0" b="26764"/>
            <a:stretch>
              <a:fillRect/>
            </a:stretch>
          </p:blipFill>
          <p:spPr>
            <a:xfrm flipH="false" flipV="false">
              <a:off x="0" y="0"/>
              <a:ext cx="24384000" cy="6203996"/>
            </a:xfrm>
            <a:prstGeom prst="rect">
              <a:avLst/>
            </a:prstGeom>
          </p:spPr>
        </p:pic>
      </p:grpSp>
      <p:sp>
        <p:nvSpPr>
          <p:cNvPr name="TextBox 5" id="5"/>
          <p:cNvSpPr txBox="true"/>
          <p:nvPr/>
        </p:nvSpPr>
        <p:spPr>
          <a:xfrm rot="0">
            <a:off x="4282693" y="3837065"/>
            <a:ext cx="9722613" cy="1226972"/>
          </a:xfrm>
          <a:prstGeom prst="rect">
            <a:avLst/>
          </a:prstGeom>
        </p:spPr>
        <p:txBody>
          <a:bodyPr anchor="t" rtlCol="false" tIns="0" lIns="0" bIns="0" rIns="0">
            <a:spAutoFit/>
          </a:bodyPr>
          <a:lstStyle/>
          <a:p>
            <a:pPr algn="ctr">
              <a:lnSpc>
                <a:spcPts val="10063"/>
              </a:lnSpc>
              <a:spcBef>
                <a:spcPct val="0"/>
              </a:spcBef>
            </a:pPr>
            <a:r>
              <a:rPr lang="en-US" b="true" sz="7188">
                <a:solidFill>
                  <a:srgbClr val="E2E0E1"/>
                </a:solidFill>
                <a:latin typeface="RoxboroughCF Bold"/>
                <a:ea typeface="RoxboroughCF Bold"/>
                <a:cs typeface="RoxboroughCF Bold"/>
                <a:sym typeface="RoxboroughCF Bold"/>
              </a:rPr>
              <a:t>THANK YOU!</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2146600" y="2158109"/>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2339"/>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600950" y="2158109"/>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2339"/>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3058775" y="2158109"/>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2339"/>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0">
            <a:off x="2003154" y="2086339"/>
            <a:ext cx="3372991" cy="3229639"/>
          </a:xfrm>
          <a:custGeom>
            <a:avLst/>
            <a:gdLst/>
            <a:ahLst/>
            <a:cxnLst/>
            <a:rect r="r" b="b" t="t" l="l"/>
            <a:pathLst>
              <a:path h="3229639" w="3372991">
                <a:moveTo>
                  <a:pt x="0" y="0"/>
                </a:moveTo>
                <a:lnTo>
                  <a:pt x="3372992" y="0"/>
                </a:lnTo>
                <a:lnTo>
                  <a:pt x="3372992" y="3229639"/>
                </a:lnTo>
                <a:lnTo>
                  <a:pt x="0" y="3229639"/>
                </a:lnTo>
                <a:lnTo>
                  <a:pt x="0" y="0"/>
                </a:lnTo>
                <a:close/>
              </a:path>
            </a:pathLst>
          </a:custGeom>
          <a:blipFill>
            <a:blip r:embed="rId3"/>
            <a:stretch>
              <a:fillRect l="0" t="0" r="0" b="0"/>
            </a:stretch>
          </a:blipFill>
        </p:spPr>
      </p:sp>
      <p:sp>
        <p:nvSpPr>
          <p:cNvPr name="Freeform 13" id="13"/>
          <p:cNvSpPr/>
          <p:nvPr/>
        </p:nvSpPr>
        <p:spPr>
          <a:xfrm flipH="false" flipV="false" rot="0">
            <a:off x="7468441" y="2086339"/>
            <a:ext cx="3351117" cy="3229639"/>
          </a:xfrm>
          <a:custGeom>
            <a:avLst/>
            <a:gdLst/>
            <a:ahLst/>
            <a:cxnLst/>
            <a:rect r="r" b="b" t="t" l="l"/>
            <a:pathLst>
              <a:path h="3229639" w="3351117">
                <a:moveTo>
                  <a:pt x="0" y="0"/>
                </a:moveTo>
                <a:lnTo>
                  <a:pt x="3351118" y="0"/>
                </a:lnTo>
                <a:lnTo>
                  <a:pt x="3351118" y="3229639"/>
                </a:lnTo>
                <a:lnTo>
                  <a:pt x="0" y="3229639"/>
                </a:lnTo>
                <a:lnTo>
                  <a:pt x="0" y="0"/>
                </a:lnTo>
                <a:close/>
              </a:path>
            </a:pathLst>
          </a:custGeom>
          <a:blipFill>
            <a:blip r:embed="rId4"/>
            <a:stretch>
              <a:fillRect l="0" t="0" r="0" b="0"/>
            </a:stretch>
          </a:blipFill>
        </p:spPr>
      </p:sp>
      <p:sp>
        <p:nvSpPr>
          <p:cNvPr name="Freeform 14" id="14"/>
          <p:cNvSpPr/>
          <p:nvPr/>
        </p:nvSpPr>
        <p:spPr>
          <a:xfrm flipH="false" flipV="false" rot="0">
            <a:off x="12805086" y="2086339"/>
            <a:ext cx="3593479" cy="3229639"/>
          </a:xfrm>
          <a:custGeom>
            <a:avLst/>
            <a:gdLst/>
            <a:ahLst/>
            <a:cxnLst/>
            <a:rect r="r" b="b" t="t" l="l"/>
            <a:pathLst>
              <a:path h="3229639" w="3593479">
                <a:moveTo>
                  <a:pt x="0" y="0"/>
                </a:moveTo>
                <a:lnTo>
                  <a:pt x="3593478" y="0"/>
                </a:lnTo>
                <a:lnTo>
                  <a:pt x="3593478" y="3229639"/>
                </a:lnTo>
                <a:lnTo>
                  <a:pt x="0" y="3229639"/>
                </a:lnTo>
                <a:lnTo>
                  <a:pt x="0" y="0"/>
                </a:lnTo>
                <a:close/>
              </a:path>
            </a:pathLst>
          </a:custGeom>
          <a:blipFill>
            <a:blip r:embed="rId5"/>
            <a:stretch>
              <a:fillRect l="0" t="0" r="0" b="0"/>
            </a:stretch>
          </a:blipFill>
        </p:spPr>
      </p:sp>
      <p:sp>
        <p:nvSpPr>
          <p:cNvPr name="TextBox 15" id="15"/>
          <p:cNvSpPr txBox="true"/>
          <p:nvPr/>
        </p:nvSpPr>
        <p:spPr>
          <a:xfrm rot="0">
            <a:off x="1911960" y="5509855"/>
            <a:ext cx="3555380" cy="986155"/>
          </a:xfrm>
          <a:prstGeom prst="rect">
            <a:avLst/>
          </a:prstGeom>
        </p:spPr>
        <p:txBody>
          <a:bodyPr anchor="t" rtlCol="false" tIns="0" lIns="0" bIns="0" rIns="0">
            <a:spAutoFit/>
          </a:bodyPr>
          <a:lstStyle/>
          <a:p>
            <a:pPr algn="ctr">
              <a:lnSpc>
                <a:spcPts val="3919"/>
              </a:lnSpc>
              <a:spcBef>
                <a:spcPct val="0"/>
              </a:spcBef>
            </a:pPr>
            <a:r>
              <a:rPr lang="en-US" b="true" sz="2799">
                <a:solidFill>
                  <a:srgbClr val="E2E0E1"/>
                </a:solidFill>
                <a:latin typeface="RoxboroughCF Bold"/>
                <a:ea typeface="RoxboroughCF Bold"/>
                <a:cs typeface="RoxboroughCF Bold"/>
                <a:sym typeface="RoxboroughCF Bold"/>
              </a:rPr>
              <a:t>Cyber Security Solustion</a:t>
            </a:r>
          </a:p>
        </p:txBody>
      </p:sp>
      <p:sp>
        <p:nvSpPr>
          <p:cNvPr name="TextBox 16" id="16"/>
          <p:cNvSpPr txBox="true"/>
          <p:nvPr/>
        </p:nvSpPr>
        <p:spPr>
          <a:xfrm rot="0">
            <a:off x="7366310" y="5509855"/>
            <a:ext cx="3555380" cy="986155"/>
          </a:xfrm>
          <a:prstGeom prst="rect">
            <a:avLst/>
          </a:prstGeom>
        </p:spPr>
        <p:txBody>
          <a:bodyPr anchor="t" rtlCol="false" tIns="0" lIns="0" bIns="0" rIns="0">
            <a:spAutoFit/>
          </a:bodyPr>
          <a:lstStyle/>
          <a:p>
            <a:pPr algn="ctr">
              <a:lnSpc>
                <a:spcPts val="3919"/>
              </a:lnSpc>
              <a:spcBef>
                <a:spcPct val="0"/>
              </a:spcBef>
            </a:pPr>
            <a:r>
              <a:rPr lang="en-US" b="true" sz="2799">
                <a:solidFill>
                  <a:srgbClr val="E2E0E1"/>
                </a:solidFill>
                <a:latin typeface="RoxboroughCF Bold"/>
                <a:ea typeface="RoxboroughCF Bold"/>
                <a:cs typeface="RoxboroughCF Bold"/>
                <a:sym typeface="RoxboroughCF Bold"/>
              </a:rPr>
              <a:t>Networking &amp; Security</a:t>
            </a:r>
          </a:p>
        </p:txBody>
      </p:sp>
      <p:sp>
        <p:nvSpPr>
          <p:cNvPr name="TextBox 17" id="17"/>
          <p:cNvSpPr txBox="true"/>
          <p:nvPr/>
        </p:nvSpPr>
        <p:spPr>
          <a:xfrm rot="0">
            <a:off x="12824135" y="5509855"/>
            <a:ext cx="3555380" cy="986155"/>
          </a:xfrm>
          <a:prstGeom prst="rect">
            <a:avLst/>
          </a:prstGeom>
        </p:spPr>
        <p:txBody>
          <a:bodyPr anchor="t" rtlCol="false" tIns="0" lIns="0" bIns="0" rIns="0">
            <a:spAutoFit/>
          </a:bodyPr>
          <a:lstStyle/>
          <a:p>
            <a:pPr algn="ctr">
              <a:lnSpc>
                <a:spcPts val="3919"/>
              </a:lnSpc>
              <a:spcBef>
                <a:spcPct val="0"/>
              </a:spcBef>
            </a:pPr>
            <a:r>
              <a:rPr lang="en-US" b="true" sz="2799">
                <a:solidFill>
                  <a:srgbClr val="E2E0E1"/>
                </a:solidFill>
                <a:latin typeface="RoxboroughCF Bold"/>
                <a:ea typeface="RoxboroughCF Bold"/>
                <a:cs typeface="RoxboroughCF Bold"/>
                <a:sym typeface="RoxboroughCF Bold"/>
              </a:rPr>
              <a:t>Managed Web Application</a:t>
            </a:r>
          </a:p>
        </p:txBody>
      </p:sp>
      <p:sp>
        <p:nvSpPr>
          <p:cNvPr name="TextBox 18" id="18"/>
          <p:cNvSpPr txBox="true"/>
          <p:nvPr/>
        </p:nvSpPr>
        <p:spPr>
          <a:xfrm rot="0">
            <a:off x="1911960" y="6617606"/>
            <a:ext cx="3555380" cy="1583055"/>
          </a:xfrm>
          <a:prstGeom prst="rect">
            <a:avLst/>
          </a:prstGeom>
        </p:spPr>
        <p:txBody>
          <a:bodyPr anchor="t" rtlCol="false" tIns="0" lIns="0" bIns="0" rIns="0">
            <a:spAutoFit/>
          </a:bodyPr>
          <a:lstStyle/>
          <a:p>
            <a:pPr algn="ctr">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a:t>
            </a:r>
          </a:p>
        </p:txBody>
      </p:sp>
      <p:sp>
        <p:nvSpPr>
          <p:cNvPr name="TextBox 19" id="19"/>
          <p:cNvSpPr txBox="true"/>
          <p:nvPr/>
        </p:nvSpPr>
        <p:spPr>
          <a:xfrm rot="0">
            <a:off x="7366310" y="6617606"/>
            <a:ext cx="3555380" cy="1583055"/>
          </a:xfrm>
          <a:prstGeom prst="rect">
            <a:avLst/>
          </a:prstGeom>
        </p:spPr>
        <p:txBody>
          <a:bodyPr anchor="t" rtlCol="false" tIns="0" lIns="0" bIns="0" rIns="0">
            <a:spAutoFit/>
          </a:bodyPr>
          <a:lstStyle/>
          <a:p>
            <a:pPr algn="ctr">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a:t>
            </a:r>
          </a:p>
        </p:txBody>
      </p:sp>
      <p:sp>
        <p:nvSpPr>
          <p:cNvPr name="TextBox 20" id="20"/>
          <p:cNvSpPr txBox="true"/>
          <p:nvPr/>
        </p:nvSpPr>
        <p:spPr>
          <a:xfrm rot="0">
            <a:off x="12824135" y="6617606"/>
            <a:ext cx="3555380" cy="1583055"/>
          </a:xfrm>
          <a:prstGeom prst="rect">
            <a:avLst/>
          </a:prstGeom>
        </p:spPr>
        <p:txBody>
          <a:bodyPr anchor="t" rtlCol="false" tIns="0" lIns="0" bIns="0" rIns="0">
            <a:spAutoFit/>
          </a:bodyPr>
          <a:lstStyle/>
          <a:p>
            <a:pPr algn="ctr">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028700" y="4279128"/>
            <a:ext cx="2114884" cy="21148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2D54"/>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619531" y="4279128"/>
            <a:ext cx="2114884" cy="21148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2D5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028700" y="6946462"/>
            <a:ext cx="2114884" cy="21148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2D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9619531" y="6946462"/>
            <a:ext cx="2114884" cy="211488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2D54"/>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895703" y="4279128"/>
            <a:ext cx="2380877" cy="2252905"/>
          </a:xfrm>
          <a:custGeom>
            <a:avLst/>
            <a:gdLst/>
            <a:ahLst/>
            <a:cxnLst/>
            <a:rect r="r" b="b" t="t" l="l"/>
            <a:pathLst>
              <a:path h="2252905" w="2380877">
                <a:moveTo>
                  <a:pt x="0" y="0"/>
                </a:moveTo>
                <a:lnTo>
                  <a:pt x="2380878" y="0"/>
                </a:lnTo>
                <a:lnTo>
                  <a:pt x="2380878" y="2252905"/>
                </a:lnTo>
                <a:lnTo>
                  <a:pt x="0" y="2252905"/>
                </a:lnTo>
                <a:lnTo>
                  <a:pt x="0" y="0"/>
                </a:lnTo>
                <a:close/>
              </a:path>
            </a:pathLst>
          </a:custGeom>
          <a:blipFill>
            <a:blip r:embed="rId3"/>
            <a:stretch>
              <a:fillRect l="0" t="0" r="0" b="0"/>
            </a:stretch>
          </a:blipFill>
        </p:spPr>
      </p:sp>
      <p:sp>
        <p:nvSpPr>
          <p:cNvPr name="Freeform 16" id="16"/>
          <p:cNvSpPr/>
          <p:nvPr/>
        </p:nvSpPr>
        <p:spPr>
          <a:xfrm flipH="false" flipV="false" rot="0">
            <a:off x="9095150" y="4060823"/>
            <a:ext cx="3163646" cy="2333189"/>
          </a:xfrm>
          <a:custGeom>
            <a:avLst/>
            <a:gdLst/>
            <a:ahLst/>
            <a:cxnLst/>
            <a:rect r="r" b="b" t="t" l="l"/>
            <a:pathLst>
              <a:path h="2333189" w="3163646">
                <a:moveTo>
                  <a:pt x="0" y="0"/>
                </a:moveTo>
                <a:lnTo>
                  <a:pt x="3163646" y="0"/>
                </a:lnTo>
                <a:lnTo>
                  <a:pt x="3163646" y="2333189"/>
                </a:lnTo>
                <a:lnTo>
                  <a:pt x="0" y="2333189"/>
                </a:lnTo>
                <a:lnTo>
                  <a:pt x="0" y="0"/>
                </a:lnTo>
                <a:close/>
              </a:path>
            </a:pathLst>
          </a:custGeom>
          <a:blipFill>
            <a:blip r:embed="rId4"/>
            <a:stretch>
              <a:fillRect l="0" t="0" r="0" b="0"/>
            </a:stretch>
          </a:blipFill>
        </p:spPr>
      </p:sp>
      <p:sp>
        <p:nvSpPr>
          <p:cNvPr name="Freeform 17" id="17"/>
          <p:cNvSpPr/>
          <p:nvPr/>
        </p:nvSpPr>
        <p:spPr>
          <a:xfrm flipH="false" flipV="false" rot="0">
            <a:off x="9883892" y="6946462"/>
            <a:ext cx="1586163" cy="2114884"/>
          </a:xfrm>
          <a:custGeom>
            <a:avLst/>
            <a:gdLst/>
            <a:ahLst/>
            <a:cxnLst/>
            <a:rect r="r" b="b" t="t" l="l"/>
            <a:pathLst>
              <a:path h="2114884" w="1586163">
                <a:moveTo>
                  <a:pt x="0" y="0"/>
                </a:moveTo>
                <a:lnTo>
                  <a:pt x="1586163" y="0"/>
                </a:lnTo>
                <a:lnTo>
                  <a:pt x="1586163" y="2114883"/>
                </a:lnTo>
                <a:lnTo>
                  <a:pt x="0" y="2114883"/>
                </a:lnTo>
                <a:lnTo>
                  <a:pt x="0" y="0"/>
                </a:lnTo>
                <a:close/>
              </a:path>
            </a:pathLst>
          </a:custGeom>
          <a:blipFill>
            <a:blip r:embed="rId5"/>
            <a:stretch>
              <a:fillRect l="0" t="0" r="0" b="0"/>
            </a:stretch>
          </a:blipFill>
        </p:spPr>
      </p:sp>
      <p:sp>
        <p:nvSpPr>
          <p:cNvPr name="Freeform 18" id="18"/>
          <p:cNvSpPr/>
          <p:nvPr/>
        </p:nvSpPr>
        <p:spPr>
          <a:xfrm flipH="false" flipV="false" rot="0">
            <a:off x="870673" y="7226003"/>
            <a:ext cx="2430939" cy="1555801"/>
          </a:xfrm>
          <a:custGeom>
            <a:avLst/>
            <a:gdLst/>
            <a:ahLst/>
            <a:cxnLst/>
            <a:rect r="r" b="b" t="t" l="l"/>
            <a:pathLst>
              <a:path h="1555801" w="2430939">
                <a:moveTo>
                  <a:pt x="0" y="0"/>
                </a:moveTo>
                <a:lnTo>
                  <a:pt x="2430938" y="0"/>
                </a:lnTo>
                <a:lnTo>
                  <a:pt x="2430938" y="1555801"/>
                </a:lnTo>
                <a:lnTo>
                  <a:pt x="0" y="1555801"/>
                </a:lnTo>
                <a:lnTo>
                  <a:pt x="0" y="0"/>
                </a:lnTo>
                <a:close/>
              </a:path>
            </a:pathLst>
          </a:custGeom>
          <a:blipFill>
            <a:blip r:embed="rId6"/>
            <a:stretch>
              <a:fillRect l="0" t="0" r="0" b="0"/>
            </a:stretch>
          </a:blipFill>
        </p:spPr>
      </p:sp>
      <p:sp>
        <p:nvSpPr>
          <p:cNvPr name="TextBox 19" id="19"/>
          <p:cNvSpPr txBox="true"/>
          <p:nvPr/>
        </p:nvSpPr>
        <p:spPr>
          <a:xfrm rot="0">
            <a:off x="1028700" y="1101830"/>
            <a:ext cx="16230600" cy="1028703"/>
          </a:xfrm>
          <a:prstGeom prst="rect">
            <a:avLst/>
          </a:prstGeom>
        </p:spPr>
        <p:txBody>
          <a:bodyPr anchor="t" rtlCol="false" tIns="0" lIns="0" bIns="0" rIns="0">
            <a:spAutoFit/>
          </a:bodyPr>
          <a:lstStyle/>
          <a:p>
            <a:pPr algn="ctr">
              <a:lnSpc>
                <a:spcPts val="8399"/>
              </a:lnSpc>
              <a:spcBef>
                <a:spcPct val="0"/>
              </a:spcBef>
            </a:pPr>
            <a:r>
              <a:rPr lang="en-US" b="true" sz="5999">
                <a:solidFill>
                  <a:srgbClr val="E2E0E1"/>
                </a:solidFill>
                <a:latin typeface="RoxboroughCF Bold"/>
                <a:ea typeface="RoxboroughCF Bold"/>
                <a:cs typeface="RoxboroughCF Bold"/>
                <a:sym typeface="RoxboroughCF Bold"/>
              </a:rPr>
              <a:t>Cyber Security Solutions</a:t>
            </a:r>
          </a:p>
        </p:txBody>
      </p:sp>
      <p:sp>
        <p:nvSpPr>
          <p:cNvPr name="TextBox 20" id="20"/>
          <p:cNvSpPr txBox="true"/>
          <p:nvPr/>
        </p:nvSpPr>
        <p:spPr>
          <a:xfrm rot="0">
            <a:off x="1028700" y="2629367"/>
            <a:ext cx="16230600" cy="640080"/>
          </a:xfrm>
          <a:prstGeom prst="rect">
            <a:avLst/>
          </a:prstGeom>
        </p:spPr>
        <p:txBody>
          <a:bodyPr anchor="t" rtlCol="false" tIns="0" lIns="0" bIns="0" rIns="0">
            <a:spAutoFit/>
          </a:bodyPr>
          <a:lstStyle/>
          <a:p>
            <a:pPr algn="ctr">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1" id="21"/>
          <p:cNvSpPr txBox="true"/>
          <p:nvPr/>
        </p:nvSpPr>
        <p:spPr>
          <a:xfrm rot="0">
            <a:off x="3574682" y="4523689"/>
            <a:ext cx="5093787"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Cloud Storage Security</a:t>
            </a:r>
          </a:p>
        </p:txBody>
      </p:sp>
      <p:sp>
        <p:nvSpPr>
          <p:cNvPr name="TextBox 22" id="22"/>
          <p:cNvSpPr txBox="true"/>
          <p:nvPr/>
        </p:nvSpPr>
        <p:spPr>
          <a:xfrm rot="0">
            <a:off x="3574682" y="5136140"/>
            <a:ext cx="5093787" cy="954405"/>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a:t>
            </a:r>
          </a:p>
        </p:txBody>
      </p:sp>
      <p:sp>
        <p:nvSpPr>
          <p:cNvPr name="TextBox 23" id="23"/>
          <p:cNvSpPr txBox="true"/>
          <p:nvPr/>
        </p:nvSpPr>
        <p:spPr>
          <a:xfrm rot="0">
            <a:off x="12165513" y="4523689"/>
            <a:ext cx="5093787"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Personal Data Security</a:t>
            </a:r>
          </a:p>
        </p:txBody>
      </p:sp>
      <p:sp>
        <p:nvSpPr>
          <p:cNvPr name="TextBox 24" id="24"/>
          <p:cNvSpPr txBox="true"/>
          <p:nvPr/>
        </p:nvSpPr>
        <p:spPr>
          <a:xfrm rot="0">
            <a:off x="12165513" y="5136140"/>
            <a:ext cx="5093787" cy="954405"/>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a:t>
            </a:r>
          </a:p>
        </p:txBody>
      </p:sp>
      <p:sp>
        <p:nvSpPr>
          <p:cNvPr name="TextBox 25" id="25"/>
          <p:cNvSpPr txBox="true"/>
          <p:nvPr/>
        </p:nvSpPr>
        <p:spPr>
          <a:xfrm rot="0">
            <a:off x="3574682" y="7191023"/>
            <a:ext cx="5093787"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File System Security</a:t>
            </a:r>
          </a:p>
        </p:txBody>
      </p:sp>
      <p:sp>
        <p:nvSpPr>
          <p:cNvPr name="TextBox 26" id="26"/>
          <p:cNvSpPr txBox="true"/>
          <p:nvPr/>
        </p:nvSpPr>
        <p:spPr>
          <a:xfrm rot="0">
            <a:off x="3574682" y="7803474"/>
            <a:ext cx="5093787" cy="954405"/>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a:t>
            </a:r>
          </a:p>
        </p:txBody>
      </p:sp>
      <p:sp>
        <p:nvSpPr>
          <p:cNvPr name="TextBox 27" id="27"/>
          <p:cNvSpPr txBox="true"/>
          <p:nvPr/>
        </p:nvSpPr>
        <p:spPr>
          <a:xfrm rot="0">
            <a:off x="12165513" y="7191023"/>
            <a:ext cx="5093787"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Password Security</a:t>
            </a:r>
          </a:p>
        </p:txBody>
      </p:sp>
      <p:sp>
        <p:nvSpPr>
          <p:cNvPr name="TextBox 28" id="28"/>
          <p:cNvSpPr txBox="true"/>
          <p:nvPr/>
        </p:nvSpPr>
        <p:spPr>
          <a:xfrm rot="0">
            <a:off x="12165513" y="7803474"/>
            <a:ext cx="5093787" cy="954405"/>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8532101" y="0"/>
            <a:ext cx="10088811" cy="10287000"/>
            <a:chOff x="0" y="0"/>
            <a:chExt cx="13451748" cy="13716000"/>
          </a:xfrm>
        </p:grpSpPr>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39205" t="0" r="5446" b="0"/>
            <a:stretch>
              <a:fillRect/>
            </a:stretch>
          </p:blipFill>
          <p:spPr>
            <a:xfrm flipH="false" flipV="false">
              <a:off x="0" y="0"/>
              <a:ext cx="13451748" cy="13716000"/>
            </a:xfrm>
            <a:prstGeom prst="rect">
              <a:avLst/>
            </a:prstGeom>
          </p:spPr>
        </p:pic>
      </p:grpSp>
      <p:sp>
        <p:nvSpPr>
          <p:cNvPr name="TextBox 5" id="5"/>
          <p:cNvSpPr txBox="true"/>
          <p:nvPr/>
        </p:nvSpPr>
        <p:spPr>
          <a:xfrm rot="0">
            <a:off x="1028700" y="568118"/>
            <a:ext cx="7170489" cy="2085978"/>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Algoritma Kriptografi Modern</a:t>
            </a:r>
          </a:p>
        </p:txBody>
      </p:sp>
      <p:sp>
        <p:nvSpPr>
          <p:cNvPr name="Freeform 6" id="6"/>
          <p:cNvSpPr/>
          <p:nvPr/>
        </p:nvSpPr>
        <p:spPr>
          <a:xfrm flipH="false" flipV="false" rot="0">
            <a:off x="1028700" y="3575344"/>
            <a:ext cx="725520" cy="709196"/>
          </a:xfrm>
          <a:custGeom>
            <a:avLst/>
            <a:gdLst/>
            <a:ahLst/>
            <a:cxnLst/>
            <a:rect r="r" b="b" t="t" l="l"/>
            <a:pathLst>
              <a:path h="709196" w="725520">
                <a:moveTo>
                  <a:pt x="0" y="0"/>
                </a:moveTo>
                <a:lnTo>
                  <a:pt x="725520" y="0"/>
                </a:lnTo>
                <a:lnTo>
                  <a:pt x="725520" y="709196"/>
                </a:lnTo>
                <a:lnTo>
                  <a:pt x="0" y="7091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93894" y="3489619"/>
            <a:ext cx="7170489" cy="755017"/>
          </a:xfrm>
          <a:prstGeom prst="rect">
            <a:avLst/>
          </a:prstGeom>
        </p:spPr>
        <p:txBody>
          <a:bodyPr anchor="t" rtlCol="false" tIns="0" lIns="0" bIns="0" rIns="0">
            <a:spAutoFit/>
          </a:bodyPr>
          <a:lstStyle/>
          <a:p>
            <a:pPr algn="l">
              <a:lnSpc>
                <a:spcPts val="6159"/>
              </a:lnSpc>
              <a:spcBef>
                <a:spcPct val="0"/>
              </a:spcBef>
            </a:pPr>
            <a:r>
              <a:rPr lang="en-US" b="true" sz="4399">
                <a:solidFill>
                  <a:srgbClr val="E2E0E1"/>
                </a:solidFill>
                <a:latin typeface="DM Sans Bold"/>
                <a:ea typeface="DM Sans Bold"/>
                <a:cs typeface="DM Sans Bold"/>
                <a:sym typeface="DM Sans Bold"/>
              </a:rPr>
              <a:t>Cipher Aliran</a:t>
            </a:r>
          </a:p>
        </p:txBody>
      </p:sp>
      <p:sp>
        <p:nvSpPr>
          <p:cNvPr name="Freeform 8" id="8"/>
          <p:cNvSpPr/>
          <p:nvPr/>
        </p:nvSpPr>
        <p:spPr>
          <a:xfrm flipH="false" flipV="false" rot="0">
            <a:off x="1028700" y="4726482"/>
            <a:ext cx="725520" cy="709196"/>
          </a:xfrm>
          <a:custGeom>
            <a:avLst/>
            <a:gdLst/>
            <a:ahLst/>
            <a:cxnLst/>
            <a:rect r="r" b="b" t="t" l="l"/>
            <a:pathLst>
              <a:path h="709196" w="725520">
                <a:moveTo>
                  <a:pt x="0" y="0"/>
                </a:moveTo>
                <a:lnTo>
                  <a:pt x="725520" y="0"/>
                </a:lnTo>
                <a:lnTo>
                  <a:pt x="725520" y="709196"/>
                </a:lnTo>
                <a:lnTo>
                  <a:pt x="0" y="7091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193894" y="4640757"/>
            <a:ext cx="7170489" cy="755017"/>
          </a:xfrm>
          <a:prstGeom prst="rect">
            <a:avLst/>
          </a:prstGeom>
        </p:spPr>
        <p:txBody>
          <a:bodyPr anchor="t" rtlCol="false" tIns="0" lIns="0" bIns="0" rIns="0">
            <a:spAutoFit/>
          </a:bodyPr>
          <a:lstStyle/>
          <a:p>
            <a:pPr algn="l">
              <a:lnSpc>
                <a:spcPts val="6159"/>
              </a:lnSpc>
              <a:spcBef>
                <a:spcPct val="0"/>
              </a:spcBef>
            </a:pPr>
            <a:r>
              <a:rPr lang="en-US" b="true" sz="4399">
                <a:solidFill>
                  <a:srgbClr val="E2E0E1"/>
                </a:solidFill>
                <a:latin typeface="DM Sans Bold"/>
                <a:ea typeface="DM Sans Bold"/>
                <a:cs typeface="DM Sans Bold"/>
                <a:sym typeface="DM Sans Bold"/>
              </a:rPr>
              <a:t>Cipher Blok</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10480195" y="1028700"/>
            <a:ext cx="5812155" cy="8229600"/>
          </a:xfrm>
          <a:custGeom>
            <a:avLst/>
            <a:gdLst/>
            <a:ahLst/>
            <a:cxnLst/>
            <a:rect r="r" b="b" t="t" l="l"/>
            <a:pathLst>
              <a:path h="8229600" w="5812155">
                <a:moveTo>
                  <a:pt x="0" y="0"/>
                </a:moveTo>
                <a:lnTo>
                  <a:pt x="5812155" y="0"/>
                </a:lnTo>
                <a:lnTo>
                  <a:pt x="5812155" y="8229600"/>
                </a:lnTo>
                <a:lnTo>
                  <a:pt x="0" y="8229600"/>
                </a:lnTo>
                <a:lnTo>
                  <a:pt x="0" y="0"/>
                </a:lnTo>
                <a:close/>
              </a:path>
            </a:pathLst>
          </a:custGeom>
          <a:blipFill>
            <a:blip r:embed="rId3"/>
            <a:stretch>
              <a:fillRect l="0" t="0" r="0" b="0"/>
            </a:stretch>
          </a:blipFill>
        </p:spPr>
      </p:sp>
      <p:sp>
        <p:nvSpPr>
          <p:cNvPr name="TextBox 4" id="4"/>
          <p:cNvSpPr txBox="true"/>
          <p:nvPr/>
        </p:nvSpPr>
        <p:spPr>
          <a:xfrm rot="0">
            <a:off x="1028700" y="2626179"/>
            <a:ext cx="8115300" cy="314325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Provide Advanced Security For Advanced Threat</a:t>
            </a:r>
          </a:p>
        </p:txBody>
      </p:sp>
      <p:sp>
        <p:nvSpPr>
          <p:cNvPr name="TextBox 5" id="5"/>
          <p:cNvSpPr txBox="true"/>
          <p:nvPr/>
        </p:nvSpPr>
        <p:spPr>
          <a:xfrm rot="0">
            <a:off x="1028700" y="6268266"/>
            <a:ext cx="8115300" cy="1268730"/>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AutoShape 3" id="3"/>
          <p:cNvSpPr/>
          <p:nvPr/>
        </p:nvSpPr>
        <p:spPr>
          <a:xfrm rot="0">
            <a:off x="3983974" y="3952719"/>
            <a:ext cx="10320052" cy="0"/>
          </a:xfrm>
          <a:prstGeom prst="line">
            <a:avLst/>
          </a:prstGeom>
          <a:ln cap="rnd" w="19050">
            <a:solidFill>
              <a:srgbClr val="5D73C6">
                <a:alpha val="49804"/>
              </a:srgbClr>
            </a:solidFill>
            <a:prstDash val="solid"/>
            <a:headEnd type="none" len="sm" w="sm"/>
            <a:tailEnd type="none" len="sm" w="sm"/>
          </a:ln>
        </p:spPr>
      </p:sp>
      <p:sp>
        <p:nvSpPr>
          <p:cNvPr name="Freeform 4" id="4"/>
          <p:cNvSpPr/>
          <p:nvPr/>
        </p:nvSpPr>
        <p:spPr>
          <a:xfrm flipH="false" flipV="false" rot="0">
            <a:off x="1028700" y="5273388"/>
            <a:ext cx="725520" cy="709196"/>
          </a:xfrm>
          <a:custGeom>
            <a:avLst/>
            <a:gdLst/>
            <a:ahLst/>
            <a:cxnLst/>
            <a:rect r="r" b="b" t="t" l="l"/>
            <a:pathLst>
              <a:path h="709196" w="725520">
                <a:moveTo>
                  <a:pt x="0" y="0"/>
                </a:moveTo>
                <a:lnTo>
                  <a:pt x="725520" y="0"/>
                </a:lnTo>
                <a:lnTo>
                  <a:pt x="725520" y="709196"/>
                </a:lnTo>
                <a:lnTo>
                  <a:pt x="0" y="7091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8062804"/>
            <a:ext cx="725520" cy="709196"/>
          </a:xfrm>
          <a:custGeom>
            <a:avLst/>
            <a:gdLst/>
            <a:ahLst/>
            <a:cxnLst/>
            <a:rect r="r" b="b" t="t" l="l"/>
            <a:pathLst>
              <a:path h="709196" w="725520">
                <a:moveTo>
                  <a:pt x="0" y="0"/>
                </a:moveTo>
                <a:lnTo>
                  <a:pt x="725520" y="0"/>
                </a:lnTo>
                <a:lnTo>
                  <a:pt x="725520" y="709196"/>
                </a:lnTo>
                <a:lnTo>
                  <a:pt x="0" y="7091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634167" y="5273388"/>
            <a:ext cx="730189" cy="709196"/>
          </a:xfrm>
          <a:custGeom>
            <a:avLst/>
            <a:gdLst/>
            <a:ahLst/>
            <a:cxnLst/>
            <a:rect r="r" b="b" t="t" l="l"/>
            <a:pathLst>
              <a:path h="709196" w="730189">
                <a:moveTo>
                  <a:pt x="0" y="0"/>
                </a:moveTo>
                <a:lnTo>
                  <a:pt x="730189" y="0"/>
                </a:lnTo>
                <a:lnTo>
                  <a:pt x="730189" y="709196"/>
                </a:lnTo>
                <a:lnTo>
                  <a:pt x="0" y="7091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634167" y="8062804"/>
            <a:ext cx="730189" cy="709196"/>
          </a:xfrm>
          <a:custGeom>
            <a:avLst/>
            <a:gdLst/>
            <a:ahLst/>
            <a:cxnLst/>
            <a:rect r="r" b="b" t="t" l="l"/>
            <a:pathLst>
              <a:path h="709196" w="730189">
                <a:moveTo>
                  <a:pt x="0" y="0"/>
                </a:moveTo>
                <a:lnTo>
                  <a:pt x="730189" y="0"/>
                </a:lnTo>
                <a:lnTo>
                  <a:pt x="730189" y="709196"/>
                </a:lnTo>
                <a:lnTo>
                  <a:pt x="0" y="7091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094371" y="5273388"/>
            <a:ext cx="725520" cy="711010"/>
          </a:xfrm>
          <a:custGeom>
            <a:avLst/>
            <a:gdLst/>
            <a:ahLst/>
            <a:cxnLst/>
            <a:rect r="r" b="b" t="t" l="l"/>
            <a:pathLst>
              <a:path h="711010" w="725520">
                <a:moveTo>
                  <a:pt x="0" y="0"/>
                </a:moveTo>
                <a:lnTo>
                  <a:pt x="725520" y="0"/>
                </a:lnTo>
                <a:lnTo>
                  <a:pt x="725520" y="711010"/>
                </a:lnTo>
                <a:lnTo>
                  <a:pt x="0" y="7110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094371" y="8062804"/>
            <a:ext cx="725520" cy="711010"/>
          </a:xfrm>
          <a:custGeom>
            <a:avLst/>
            <a:gdLst/>
            <a:ahLst/>
            <a:cxnLst/>
            <a:rect r="r" b="b" t="t" l="l"/>
            <a:pathLst>
              <a:path h="711010" w="725520">
                <a:moveTo>
                  <a:pt x="0" y="0"/>
                </a:moveTo>
                <a:lnTo>
                  <a:pt x="725520" y="0"/>
                </a:lnTo>
                <a:lnTo>
                  <a:pt x="725520" y="711010"/>
                </a:lnTo>
                <a:lnTo>
                  <a:pt x="0" y="7110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614744" y="6604388"/>
            <a:ext cx="712726" cy="782142"/>
          </a:xfrm>
          <a:custGeom>
            <a:avLst/>
            <a:gdLst/>
            <a:ahLst/>
            <a:cxnLst/>
            <a:rect r="r" b="b" t="t" l="l"/>
            <a:pathLst>
              <a:path h="782142" w="712726">
                <a:moveTo>
                  <a:pt x="0" y="0"/>
                </a:moveTo>
                <a:lnTo>
                  <a:pt x="712727" y="0"/>
                </a:lnTo>
                <a:lnTo>
                  <a:pt x="712727" y="782141"/>
                </a:lnTo>
                <a:lnTo>
                  <a:pt x="0" y="7821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9521121" y="6656731"/>
            <a:ext cx="725520" cy="677455"/>
          </a:xfrm>
          <a:custGeom>
            <a:avLst/>
            <a:gdLst/>
            <a:ahLst/>
            <a:cxnLst/>
            <a:rect r="r" b="b" t="t" l="l"/>
            <a:pathLst>
              <a:path h="677455" w="725520">
                <a:moveTo>
                  <a:pt x="0" y="0"/>
                </a:moveTo>
                <a:lnTo>
                  <a:pt x="725520" y="0"/>
                </a:lnTo>
                <a:lnTo>
                  <a:pt x="725520" y="677455"/>
                </a:lnTo>
                <a:lnTo>
                  <a:pt x="0" y="67745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5086350" y="1389361"/>
            <a:ext cx="8115300" cy="2085978"/>
          </a:xfrm>
          <a:prstGeom prst="rect">
            <a:avLst/>
          </a:prstGeom>
        </p:spPr>
        <p:txBody>
          <a:bodyPr anchor="t" rtlCol="false" tIns="0" lIns="0" bIns="0" rIns="0">
            <a:spAutoFit/>
          </a:bodyPr>
          <a:lstStyle/>
          <a:p>
            <a:pPr algn="ctr">
              <a:lnSpc>
                <a:spcPts val="8399"/>
              </a:lnSpc>
              <a:spcBef>
                <a:spcPct val="0"/>
              </a:spcBef>
            </a:pPr>
            <a:r>
              <a:rPr lang="en-US" b="true" sz="5999">
                <a:solidFill>
                  <a:srgbClr val="E2E0E1"/>
                </a:solidFill>
                <a:latin typeface="RoxboroughCF Bold"/>
                <a:ea typeface="RoxboroughCF Bold"/>
                <a:cs typeface="RoxboroughCF Bold"/>
                <a:sym typeface="RoxboroughCF Bold"/>
              </a:rPr>
              <a:t>We Help Client Around The World</a:t>
            </a:r>
          </a:p>
        </p:txBody>
      </p:sp>
      <p:sp>
        <p:nvSpPr>
          <p:cNvPr name="TextBox 13" id="13"/>
          <p:cNvSpPr txBox="true"/>
          <p:nvPr/>
        </p:nvSpPr>
        <p:spPr>
          <a:xfrm rot="0">
            <a:off x="2047749" y="5349221"/>
            <a:ext cx="414588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Aldenaire &amp; Partners</a:t>
            </a:r>
          </a:p>
        </p:txBody>
      </p:sp>
      <p:sp>
        <p:nvSpPr>
          <p:cNvPr name="TextBox 14" id="14"/>
          <p:cNvSpPr txBox="true"/>
          <p:nvPr/>
        </p:nvSpPr>
        <p:spPr>
          <a:xfrm rot="0">
            <a:off x="2047749" y="8138637"/>
            <a:ext cx="414588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Paucek and Lage</a:t>
            </a:r>
          </a:p>
        </p:txBody>
      </p:sp>
      <p:sp>
        <p:nvSpPr>
          <p:cNvPr name="TextBox 15" id="15"/>
          <p:cNvSpPr txBox="true"/>
          <p:nvPr/>
        </p:nvSpPr>
        <p:spPr>
          <a:xfrm rot="0">
            <a:off x="4621000" y="6716693"/>
            <a:ext cx="414588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Ingoude Company</a:t>
            </a:r>
          </a:p>
        </p:txBody>
      </p:sp>
      <p:sp>
        <p:nvSpPr>
          <p:cNvPr name="TextBox 16" id="16"/>
          <p:cNvSpPr txBox="true"/>
          <p:nvPr/>
        </p:nvSpPr>
        <p:spPr>
          <a:xfrm rot="0">
            <a:off x="10540170" y="6716693"/>
            <a:ext cx="414588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Hanover and Tyke</a:t>
            </a:r>
          </a:p>
        </p:txBody>
      </p:sp>
      <p:sp>
        <p:nvSpPr>
          <p:cNvPr name="TextBox 17" id="17"/>
          <p:cNvSpPr txBox="true"/>
          <p:nvPr/>
        </p:nvSpPr>
        <p:spPr>
          <a:xfrm rot="0">
            <a:off x="13113420" y="5349221"/>
            <a:ext cx="414588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Giggling Platypus Co.</a:t>
            </a:r>
          </a:p>
        </p:txBody>
      </p:sp>
      <p:sp>
        <p:nvSpPr>
          <p:cNvPr name="TextBox 18" id="18"/>
          <p:cNvSpPr txBox="true"/>
          <p:nvPr/>
        </p:nvSpPr>
        <p:spPr>
          <a:xfrm rot="0">
            <a:off x="13113420" y="8138637"/>
            <a:ext cx="414588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Warner &amp; Spencer</a:t>
            </a:r>
          </a:p>
        </p:txBody>
      </p:sp>
      <p:sp>
        <p:nvSpPr>
          <p:cNvPr name="TextBox 19" id="19"/>
          <p:cNvSpPr txBox="true"/>
          <p:nvPr/>
        </p:nvSpPr>
        <p:spPr>
          <a:xfrm rot="0">
            <a:off x="7653216" y="5349221"/>
            <a:ext cx="414588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Arowwai Industries</a:t>
            </a:r>
          </a:p>
        </p:txBody>
      </p:sp>
      <p:sp>
        <p:nvSpPr>
          <p:cNvPr name="TextBox 20" id="20"/>
          <p:cNvSpPr txBox="true"/>
          <p:nvPr/>
        </p:nvSpPr>
        <p:spPr>
          <a:xfrm rot="0">
            <a:off x="7653216" y="8138637"/>
            <a:ext cx="414588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Keithston and Partners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2594489" y="-275462"/>
            <a:ext cx="609676" cy="5798655"/>
            <a:chOff x="0" y="0"/>
            <a:chExt cx="660400" cy="6281094"/>
          </a:xfrm>
        </p:grpSpPr>
        <p:sp>
          <p:nvSpPr>
            <p:cNvPr name="Freeform 4" id="4"/>
            <p:cNvSpPr/>
            <p:nvPr/>
          </p:nvSpPr>
          <p:spPr>
            <a:xfrm flipH="false" flipV="false" rot="0">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201719"/>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738158"/>
            <a:chOff x="0" y="0"/>
            <a:chExt cx="1913890" cy="2458098"/>
          </a:xfrm>
        </p:grpSpPr>
        <p:sp>
          <p:nvSpPr>
            <p:cNvPr name="Freeform 7" id="7"/>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5D73C6"/>
            </a:solidFill>
          </p:spPr>
        </p:sp>
      </p:grpSp>
      <p:grpSp>
        <p:nvGrpSpPr>
          <p:cNvPr name="Group 8" id="8"/>
          <p:cNvGrpSpPr/>
          <p:nvPr/>
        </p:nvGrpSpPr>
        <p:grpSpPr>
          <a:xfrm rot="0">
            <a:off x="6252380" y="4011930"/>
            <a:ext cx="5246370" cy="6738158"/>
            <a:chOff x="0" y="0"/>
            <a:chExt cx="1913890" cy="2458098"/>
          </a:xfrm>
        </p:grpSpPr>
        <p:sp>
          <p:nvSpPr>
            <p:cNvPr name="Freeform 9" id="9"/>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5D73C6"/>
            </a:solidFill>
          </p:spPr>
        </p:sp>
      </p:grpSp>
      <p:grpSp>
        <p:nvGrpSpPr>
          <p:cNvPr name="Group 10" id="10"/>
          <p:cNvGrpSpPr/>
          <p:nvPr/>
        </p:nvGrpSpPr>
        <p:grpSpPr>
          <a:xfrm rot="0">
            <a:off x="11774975" y="4011930"/>
            <a:ext cx="5246370" cy="6738158"/>
            <a:chOff x="0" y="0"/>
            <a:chExt cx="1913890" cy="2458098"/>
          </a:xfrm>
        </p:grpSpPr>
        <p:sp>
          <p:nvSpPr>
            <p:cNvPr name="Freeform 11" id="11"/>
            <p:cNvSpPr/>
            <p:nvPr/>
          </p:nvSpPr>
          <p:spPr>
            <a:xfrm flipH="false" flipV="false" rot="0">
              <a:off x="0" y="0"/>
              <a:ext cx="1913890" cy="2458098"/>
            </a:xfrm>
            <a:custGeom>
              <a:avLst/>
              <a:gdLst/>
              <a:ahLst/>
              <a:cxnLst/>
              <a:rect r="r" b="b" t="t" l="l"/>
              <a:pathLst>
                <a:path h="2458098" w="1913890">
                  <a:moveTo>
                    <a:pt x="1789430" y="2458098"/>
                  </a:moveTo>
                  <a:lnTo>
                    <a:pt x="124460" y="2458098"/>
                  </a:lnTo>
                  <a:cubicBezTo>
                    <a:pt x="55880" y="2458098"/>
                    <a:pt x="0" y="2402218"/>
                    <a:pt x="0" y="2333638"/>
                  </a:cubicBezTo>
                  <a:lnTo>
                    <a:pt x="0" y="124460"/>
                  </a:lnTo>
                  <a:cubicBezTo>
                    <a:pt x="0" y="55880"/>
                    <a:pt x="55880" y="0"/>
                    <a:pt x="124460" y="0"/>
                  </a:cubicBezTo>
                  <a:lnTo>
                    <a:pt x="1789430" y="0"/>
                  </a:lnTo>
                  <a:cubicBezTo>
                    <a:pt x="1858010" y="0"/>
                    <a:pt x="1913890" y="55880"/>
                    <a:pt x="1913890" y="124460"/>
                  </a:cubicBezTo>
                  <a:lnTo>
                    <a:pt x="1913890" y="2333638"/>
                  </a:lnTo>
                  <a:cubicBezTo>
                    <a:pt x="1913890" y="2402218"/>
                    <a:pt x="1858010" y="2458098"/>
                    <a:pt x="1789430" y="2458098"/>
                  </a:cubicBezTo>
                  <a:close/>
                </a:path>
              </a:pathLst>
            </a:custGeom>
            <a:solidFill>
              <a:srgbClr val="5D73C6"/>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C2C9"/>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8" id="18"/>
          <p:cNvSpPr/>
          <p:nvPr/>
        </p:nvSpPr>
        <p:spPr>
          <a:xfrm flipH="false" flipV="false" rot="0">
            <a:off x="5645169"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1167764" y="3780127"/>
            <a:ext cx="661973" cy="475793"/>
          </a:xfrm>
          <a:custGeom>
            <a:avLst/>
            <a:gdLst/>
            <a:ahLst/>
            <a:cxnLst/>
            <a:rect r="r" b="b" t="t" l="l"/>
            <a:pathLst>
              <a:path h="475793" w="661973">
                <a:moveTo>
                  <a:pt x="0" y="0"/>
                </a:moveTo>
                <a:lnTo>
                  <a:pt x="661972" y="0"/>
                </a:lnTo>
                <a:lnTo>
                  <a:pt x="661972" y="475792"/>
                </a:lnTo>
                <a:lnTo>
                  <a:pt x="0" y="47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1266655" y="4554893"/>
            <a:ext cx="2156442" cy="303623"/>
            <a:chOff x="0" y="0"/>
            <a:chExt cx="2875256" cy="404830"/>
          </a:xfrm>
        </p:grpSpPr>
        <p:sp>
          <p:nvSpPr>
            <p:cNvPr name="Freeform 21" id="21"/>
            <p:cNvSpPr/>
            <p:nvPr/>
          </p:nvSpPr>
          <p:spPr>
            <a:xfrm flipH="false" flipV="false" rot="0">
              <a:off x="0" y="0"/>
              <a:ext cx="425019" cy="404830"/>
            </a:xfrm>
            <a:custGeom>
              <a:avLst/>
              <a:gdLst/>
              <a:ahLst/>
              <a:cxnLst/>
              <a:rect r="r" b="b" t="t" l="l"/>
              <a:pathLst>
                <a:path h="404830" w="425019">
                  <a:moveTo>
                    <a:pt x="0" y="0"/>
                  </a:moveTo>
                  <a:lnTo>
                    <a:pt x="425019" y="0"/>
                  </a:lnTo>
                  <a:lnTo>
                    <a:pt x="425019"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225119" y="0"/>
              <a:ext cx="425019" cy="404830"/>
            </a:xfrm>
            <a:custGeom>
              <a:avLst/>
              <a:gdLst/>
              <a:ahLst/>
              <a:cxnLst/>
              <a:rect r="r" b="b" t="t" l="l"/>
              <a:pathLst>
                <a:path h="404830" w="425019">
                  <a:moveTo>
                    <a:pt x="0" y="0"/>
                  </a:moveTo>
                  <a:lnTo>
                    <a:pt x="425018" y="0"/>
                  </a:lnTo>
                  <a:lnTo>
                    <a:pt x="425018"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609600" y="0"/>
              <a:ext cx="425019" cy="404830"/>
            </a:xfrm>
            <a:custGeom>
              <a:avLst/>
              <a:gdLst/>
              <a:ahLst/>
              <a:cxnLst/>
              <a:rect r="r" b="b" t="t" l="l"/>
              <a:pathLst>
                <a:path h="404830" w="425019">
                  <a:moveTo>
                    <a:pt x="0" y="0"/>
                  </a:moveTo>
                  <a:lnTo>
                    <a:pt x="425019" y="0"/>
                  </a:lnTo>
                  <a:lnTo>
                    <a:pt x="425019"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834719" y="0"/>
              <a:ext cx="425019" cy="404830"/>
            </a:xfrm>
            <a:custGeom>
              <a:avLst/>
              <a:gdLst/>
              <a:ahLst/>
              <a:cxnLst/>
              <a:rect r="r" b="b" t="t" l="l"/>
              <a:pathLst>
                <a:path h="404830" w="425019">
                  <a:moveTo>
                    <a:pt x="0" y="0"/>
                  </a:moveTo>
                  <a:lnTo>
                    <a:pt x="425018" y="0"/>
                  </a:lnTo>
                  <a:lnTo>
                    <a:pt x="425018"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2450237" y="0"/>
              <a:ext cx="425019" cy="404830"/>
            </a:xfrm>
            <a:custGeom>
              <a:avLst/>
              <a:gdLst/>
              <a:ahLst/>
              <a:cxnLst/>
              <a:rect r="r" b="b" t="t" l="l"/>
              <a:pathLst>
                <a:path h="404830" w="425019">
                  <a:moveTo>
                    <a:pt x="0" y="0"/>
                  </a:moveTo>
                  <a:lnTo>
                    <a:pt x="425019" y="0"/>
                  </a:lnTo>
                  <a:lnTo>
                    <a:pt x="425019"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26" id="26"/>
          <p:cNvGrpSpPr/>
          <p:nvPr/>
        </p:nvGrpSpPr>
        <p:grpSpPr>
          <a:xfrm rot="0">
            <a:off x="6789250" y="4554893"/>
            <a:ext cx="2156442" cy="303623"/>
            <a:chOff x="0" y="0"/>
            <a:chExt cx="2875256" cy="404830"/>
          </a:xfrm>
        </p:grpSpPr>
        <p:sp>
          <p:nvSpPr>
            <p:cNvPr name="Freeform 27" id="27"/>
            <p:cNvSpPr/>
            <p:nvPr/>
          </p:nvSpPr>
          <p:spPr>
            <a:xfrm flipH="false" flipV="false" rot="0">
              <a:off x="0" y="0"/>
              <a:ext cx="425019" cy="404830"/>
            </a:xfrm>
            <a:custGeom>
              <a:avLst/>
              <a:gdLst/>
              <a:ahLst/>
              <a:cxnLst/>
              <a:rect r="r" b="b" t="t" l="l"/>
              <a:pathLst>
                <a:path h="404830" w="425019">
                  <a:moveTo>
                    <a:pt x="0" y="0"/>
                  </a:moveTo>
                  <a:lnTo>
                    <a:pt x="425019" y="0"/>
                  </a:lnTo>
                  <a:lnTo>
                    <a:pt x="425019"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1225119" y="0"/>
              <a:ext cx="425019" cy="404830"/>
            </a:xfrm>
            <a:custGeom>
              <a:avLst/>
              <a:gdLst/>
              <a:ahLst/>
              <a:cxnLst/>
              <a:rect r="r" b="b" t="t" l="l"/>
              <a:pathLst>
                <a:path h="404830" w="425019">
                  <a:moveTo>
                    <a:pt x="0" y="0"/>
                  </a:moveTo>
                  <a:lnTo>
                    <a:pt x="425018" y="0"/>
                  </a:lnTo>
                  <a:lnTo>
                    <a:pt x="425018"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609600" y="0"/>
              <a:ext cx="425019" cy="404830"/>
            </a:xfrm>
            <a:custGeom>
              <a:avLst/>
              <a:gdLst/>
              <a:ahLst/>
              <a:cxnLst/>
              <a:rect r="r" b="b" t="t" l="l"/>
              <a:pathLst>
                <a:path h="404830" w="425019">
                  <a:moveTo>
                    <a:pt x="0" y="0"/>
                  </a:moveTo>
                  <a:lnTo>
                    <a:pt x="425019" y="0"/>
                  </a:lnTo>
                  <a:lnTo>
                    <a:pt x="425019"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834719" y="0"/>
              <a:ext cx="425019" cy="404830"/>
            </a:xfrm>
            <a:custGeom>
              <a:avLst/>
              <a:gdLst/>
              <a:ahLst/>
              <a:cxnLst/>
              <a:rect r="r" b="b" t="t" l="l"/>
              <a:pathLst>
                <a:path h="404830" w="425019">
                  <a:moveTo>
                    <a:pt x="0" y="0"/>
                  </a:moveTo>
                  <a:lnTo>
                    <a:pt x="425018" y="0"/>
                  </a:lnTo>
                  <a:lnTo>
                    <a:pt x="425018"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0">
              <a:off x="2450237" y="0"/>
              <a:ext cx="425019" cy="404830"/>
            </a:xfrm>
            <a:custGeom>
              <a:avLst/>
              <a:gdLst/>
              <a:ahLst/>
              <a:cxnLst/>
              <a:rect r="r" b="b" t="t" l="l"/>
              <a:pathLst>
                <a:path h="404830" w="425019">
                  <a:moveTo>
                    <a:pt x="0" y="0"/>
                  </a:moveTo>
                  <a:lnTo>
                    <a:pt x="425019" y="0"/>
                  </a:lnTo>
                  <a:lnTo>
                    <a:pt x="425019"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32" id="32"/>
          <p:cNvGrpSpPr/>
          <p:nvPr/>
        </p:nvGrpSpPr>
        <p:grpSpPr>
          <a:xfrm rot="0">
            <a:off x="12311845" y="4554893"/>
            <a:ext cx="2156442" cy="303623"/>
            <a:chOff x="0" y="0"/>
            <a:chExt cx="2875256" cy="404830"/>
          </a:xfrm>
        </p:grpSpPr>
        <p:sp>
          <p:nvSpPr>
            <p:cNvPr name="Freeform 33" id="33"/>
            <p:cNvSpPr/>
            <p:nvPr/>
          </p:nvSpPr>
          <p:spPr>
            <a:xfrm flipH="false" flipV="false" rot="0">
              <a:off x="0" y="0"/>
              <a:ext cx="425019" cy="404830"/>
            </a:xfrm>
            <a:custGeom>
              <a:avLst/>
              <a:gdLst/>
              <a:ahLst/>
              <a:cxnLst/>
              <a:rect r="r" b="b" t="t" l="l"/>
              <a:pathLst>
                <a:path h="404830" w="425019">
                  <a:moveTo>
                    <a:pt x="0" y="0"/>
                  </a:moveTo>
                  <a:lnTo>
                    <a:pt x="425019" y="0"/>
                  </a:lnTo>
                  <a:lnTo>
                    <a:pt x="425019"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4" id="34"/>
            <p:cNvSpPr/>
            <p:nvPr/>
          </p:nvSpPr>
          <p:spPr>
            <a:xfrm flipH="false" flipV="false" rot="0">
              <a:off x="1225119" y="0"/>
              <a:ext cx="425019" cy="404830"/>
            </a:xfrm>
            <a:custGeom>
              <a:avLst/>
              <a:gdLst/>
              <a:ahLst/>
              <a:cxnLst/>
              <a:rect r="r" b="b" t="t" l="l"/>
              <a:pathLst>
                <a:path h="404830" w="425019">
                  <a:moveTo>
                    <a:pt x="0" y="0"/>
                  </a:moveTo>
                  <a:lnTo>
                    <a:pt x="425018" y="0"/>
                  </a:lnTo>
                  <a:lnTo>
                    <a:pt x="425018"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609600" y="0"/>
              <a:ext cx="425019" cy="404830"/>
            </a:xfrm>
            <a:custGeom>
              <a:avLst/>
              <a:gdLst/>
              <a:ahLst/>
              <a:cxnLst/>
              <a:rect r="r" b="b" t="t" l="l"/>
              <a:pathLst>
                <a:path h="404830" w="425019">
                  <a:moveTo>
                    <a:pt x="0" y="0"/>
                  </a:moveTo>
                  <a:lnTo>
                    <a:pt x="425019" y="0"/>
                  </a:lnTo>
                  <a:lnTo>
                    <a:pt x="425019"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1834719" y="0"/>
              <a:ext cx="425019" cy="404830"/>
            </a:xfrm>
            <a:custGeom>
              <a:avLst/>
              <a:gdLst/>
              <a:ahLst/>
              <a:cxnLst/>
              <a:rect r="r" b="b" t="t" l="l"/>
              <a:pathLst>
                <a:path h="404830" w="425019">
                  <a:moveTo>
                    <a:pt x="0" y="0"/>
                  </a:moveTo>
                  <a:lnTo>
                    <a:pt x="425018" y="0"/>
                  </a:lnTo>
                  <a:lnTo>
                    <a:pt x="425018"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2450237" y="0"/>
              <a:ext cx="425019" cy="404830"/>
            </a:xfrm>
            <a:custGeom>
              <a:avLst/>
              <a:gdLst/>
              <a:ahLst/>
              <a:cxnLst/>
              <a:rect r="r" b="b" t="t" l="l"/>
              <a:pathLst>
                <a:path h="404830" w="425019">
                  <a:moveTo>
                    <a:pt x="0" y="0"/>
                  </a:moveTo>
                  <a:lnTo>
                    <a:pt x="425019" y="0"/>
                  </a:lnTo>
                  <a:lnTo>
                    <a:pt x="425019" y="404830"/>
                  </a:lnTo>
                  <a:lnTo>
                    <a:pt x="0" y="40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38" id="38"/>
          <p:cNvGrpSpPr/>
          <p:nvPr/>
        </p:nvGrpSpPr>
        <p:grpSpPr>
          <a:xfrm rot="0">
            <a:off x="1803525" y="8227695"/>
            <a:ext cx="1030609" cy="1030605"/>
            <a:chOff x="0" y="0"/>
            <a:chExt cx="6350000" cy="6349975"/>
          </a:xfrm>
        </p:grpSpPr>
        <p:sp>
          <p:nvSpPr>
            <p:cNvPr name="Freeform 39" id="3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121450" t="-6031" r="-43140" b="-70253"/>
              </a:stretch>
            </a:blipFill>
          </p:spPr>
        </p:sp>
      </p:grpSp>
      <p:grpSp>
        <p:nvGrpSpPr>
          <p:cNvPr name="Group 40" id="40"/>
          <p:cNvGrpSpPr/>
          <p:nvPr/>
        </p:nvGrpSpPr>
        <p:grpSpPr>
          <a:xfrm rot="0">
            <a:off x="7326120" y="8227695"/>
            <a:ext cx="1030609" cy="1030605"/>
            <a:chOff x="0" y="0"/>
            <a:chExt cx="6350000" cy="6349975"/>
          </a:xfrm>
        </p:grpSpPr>
        <p:sp>
          <p:nvSpPr>
            <p:cNvPr name="Freeform 41" id="4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67041" t="0" r="-12984" b="-19942"/>
              </a:stretch>
            </a:blipFill>
          </p:spPr>
        </p:sp>
      </p:grpSp>
      <p:grpSp>
        <p:nvGrpSpPr>
          <p:cNvPr name="Group 42" id="42"/>
          <p:cNvGrpSpPr/>
          <p:nvPr/>
        </p:nvGrpSpPr>
        <p:grpSpPr>
          <a:xfrm rot="0">
            <a:off x="12848715" y="8227695"/>
            <a:ext cx="1030609" cy="1030605"/>
            <a:chOff x="0" y="0"/>
            <a:chExt cx="6350000" cy="6349975"/>
          </a:xfrm>
        </p:grpSpPr>
        <p:sp>
          <p:nvSpPr>
            <p:cNvPr name="Freeform 43" id="4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34093" t="0" r="-15999" b="0"/>
              </a:stretch>
            </a:blipFill>
          </p:spPr>
        </p:sp>
      </p:grpSp>
      <p:sp>
        <p:nvSpPr>
          <p:cNvPr name="Freeform 44" id="44"/>
          <p:cNvSpPr/>
          <p:nvPr/>
        </p:nvSpPr>
        <p:spPr>
          <a:xfrm flipH="false" flipV="false" rot="0">
            <a:off x="14054920" y="561905"/>
            <a:ext cx="3990648" cy="4477586"/>
          </a:xfrm>
          <a:custGeom>
            <a:avLst/>
            <a:gdLst/>
            <a:ahLst/>
            <a:cxnLst/>
            <a:rect r="r" b="b" t="t" l="l"/>
            <a:pathLst>
              <a:path h="4477586" w="3990648">
                <a:moveTo>
                  <a:pt x="0" y="0"/>
                </a:moveTo>
                <a:lnTo>
                  <a:pt x="3990648" y="0"/>
                </a:lnTo>
                <a:lnTo>
                  <a:pt x="3990648" y="4477586"/>
                </a:lnTo>
                <a:lnTo>
                  <a:pt x="0" y="4477586"/>
                </a:lnTo>
                <a:lnTo>
                  <a:pt x="0" y="0"/>
                </a:lnTo>
                <a:close/>
              </a:path>
            </a:pathLst>
          </a:custGeom>
          <a:blipFill>
            <a:blip r:embed="rId10"/>
            <a:stretch>
              <a:fillRect l="0" t="0" r="0" b="0"/>
            </a:stretch>
          </a:blipFill>
        </p:spPr>
      </p:sp>
      <p:sp>
        <p:nvSpPr>
          <p:cNvPr name="Freeform 45" id="45"/>
          <p:cNvSpPr/>
          <p:nvPr/>
        </p:nvSpPr>
        <p:spPr>
          <a:xfrm flipH="false" flipV="false" rot="0">
            <a:off x="442767" y="3833262"/>
            <a:ext cx="653990" cy="873442"/>
          </a:xfrm>
          <a:custGeom>
            <a:avLst/>
            <a:gdLst/>
            <a:ahLst/>
            <a:cxnLst/>
            <a:rect r="r" b="b" t="t" l="l"/>
            <a:pathLst>
              <a:path h="873442" w="653990">
                <a:moveTo>
                  <a:pt x="0" y="0"/>
                </a:moveTo>
                <a:lnTo>
                  <a:pt x="653990" y="0"/>
                </a:lnTo>
                <a:lnTo>
                  <a:pt x="653990" y="873442"/>
                </a:lnTo>
                <a:lnTo>
                  <a:pt x="0" y="873442"/>
                </a:lnTo>
                <a:lnTo>
                  <a:pt x="0" y="0"/>
                </a:lnTo>
                <a:close/>
              </a:path>
            </a:pathLst>
          </a:custGeom>
          <a:blipFill>
            <a:blip r:embed="rId11"/>
            <a:stretch>
              <a:fillRect l="0" t="0" r="0" b="0"/>
            </a:stretch>
          </a:blipFill>
        </p:spPr>
      </p:sp>
      <p:sp>
        <p:nvSpPr>
          <p:cNvPr name="TextBox 46" id="46"/>
          <p:cNvSpPr txBox="true"/>
          <p:nvPr/>
        </p:nvSpPr>
        <p:spPr>
          <a:xfrm rot="0">
            <a:off x="1028700" y="904875"/>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Client Testimonial</a:t>
            </a:r>
          </a:p>
        </p:txBody>
      </p:sp>
      <p:sp>
        <p:nvSpPr>
          <p:cNvPr name="TextBox 47" id="47"/>
          <p:cNvSpPr txBox="true"/>
          <p:nvPr/>
        </p:nvSpPr>
        <p:spPr>
          <a:xfrm rot="0">
            <a:off x="1028700" y="2432412"/>
            <a:ext cx="4769955" cy="325755"/>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We Have Over 500+ Reviews</a:t>
            </a:r>
          </a:p>
        </p:txBody>
      </p:sp>
      <p:sp>
        <p:nvSpPr>
          <p:cNvPr name="TextBox 48" id="48"/>
          <p:cNvSpPr txBox="true"/>
          <p:nvPr/>
        </p:nvSpPr>
        <p:spPr>
          <a:xfrm rot="0">
            <a:off x="1266655" y="5182366"/>
            <a:ext cx="4172630" cy="1253490"/>
          </a:xfrm>
          <a:prstGeom prst="rect">
            <a:avLst/>
          </a:prstGeom>
        </p:spPr>
        <p:txBody>
          <a:bodyPr anchor="t" rtlCol="false" tIns="0" lIns="0" bIns="0" rIns="0">
            <a:spAutoFit/>
          </a:bodyPr>
          <a:lstStyle/>
          <a:p>
            <a:pPr algn="l">
              <a:lnSpc>
                <a:spcPts val="3360"/>
              </a:lnSpc>
              <a:spcBef>
                <a:spcPct val="0"/>
              </a:spcBef>
            </a:pPr>
            <a:r>
              <a:rPr lang="en-US" sz="2400" b="true">
                <a:solidFill>
                  <a:srgbClr val="E2E0E1"/>
                </a:solidFill>
                <a:latin typeface="RoxboroughCF Bold"/>
                <a:ea typeface="RoxboroughCF Bold"/>
                <a:cs typeface="RoxboroughCF Bold"/>
                <a:sym typeface="RoxboroughCF Bold"/>
              </a:rPr>
              <a:t>Very Good Work Shown By This Company To Solve Cyber Problems</a:t>
            </a:r>
          </a:p>
        </p:txBody>
      </p:sp>
      <p:sp>
        <p:nvSpPr>
          <p:cNvPr name="TextBox 49" id="49"/>
          <p:cNvSpPr txBox="true"/>
          <p:nvPr/>
        </p:nvSpPr>
        <p:spPr>
          <a:xfrm rot="0">
            <a:off x="6789250" y="5182366"/>
            <a:ext cx="4172630" cy="1253490"/>
          </a:xfrm>
          <a:prstGeom prst="rect">
            <a:avLst/>
          </a:prstGeom>
        </p:spPr>
        <p:txBody>
          <a:bodyPr anchor="t" rtlCol="false" tIns="0" lIns="0" bIns="0" rIns="0">
            <a:spAutoFit/>
          </a:bodyPr>
          <a:lstStyle/>
          <a:p>
            <a:pPr algn="l">
              <a:lnSpc>
                <a:spcPts val="3360"/>
              </a:lnSpc>
              <a:spcBef>
                <a:spcPct val="0"/>
              </a:spcBef>
            </a:pPr>
            <a:r>
              <a:rPr lang="en-US" sz="2400" b="true">
                <a:solidFill>
                  <a:srgbClr val="E2E0E1"/>
                </a:solidFill>
                <a:latin typeface="RoxboroughCF Bold"/>
                <a:ea typeface="RoxboroughCF Bold"/>
                <a:cs typeface="RoxboroughCF Bold"/>
                <a:sym typeface="RoxboroughCF Bold"/>
              </a:rPr>
              <a:t>Very Good Work Shown By This Company To Solve Cyber Problems</a:t>
            </a:r>
          </a:p>
        </p:txBody>
      </p:sp>
      <p:sp>
        <p:nvSpPr>
          <p:cNvPr name="TextBox 50" id="50"/>
          <p:cNvSpPr txBox="true"/>
          <p:nvPr/>
        </p:nvSpPr>
        <p:spPr>
          <a:xfrm rot="0">
            <a:off x="12311845" y="5182366"/>
            <a:ext cx="4172630" cy="1253490"/>
          </a:xfrm>
          <a:prstGeom prst="rect">
            <a:avLst/>
          </a:prstGeom>
        </p:spPr>
        <p:txBody>
          <a:bodyPr anchor="t" rtlCol="false" tIns="0" lIns="0" bIns="0" rIns="0">
            <a:spAutoFit/>
          </a:bodyPr>
          <a:lstStyle/>
          <a:p>
            <a:pPr algn="l">
              <a:lnSpc>
                <a:spcPts val="3360"/>
              </a:lnSpc>
              <a:spcBef>
                <a:spcPct val="0"/>
              </a:spcBef>
            </a:pPr>
            <a:r>
              <a:rPr lang="en-US" sz="2400" b="true">
                <a:solidFill>
                  <a:srgbClr val="E2E0E1"/>
                </a:solidFill>
                <a:latin typeface="RoxboroughCF Bold"/>
                <a:ea typeface="RoxboroughCF Bold"/>
                <a:cs typeface="RoxboroughCF Bold"/>
                <a:sym typeface="RoxboroughCF Bold"/>
              </a:rPr>
              <a:t>Very Good Work Shown By This Company To Solve Cyber Problems</a:t>
            </a:r>
          </a:p>
        </p:txBody>
      </p:sp>
      <p:sp>
        <p:nvSpPr>
          <p:cNvPr name="TextBox 51" id="51"/>
          <p:cNvSpPr txBox="true"/>
          <p:nvPr/>
        </p:nvSpPr>
        <p:spPr>
          <a:xfrm rot="0">
            <a:off x="1266655" y="6577965"/>
            <a:ext cx="4172630" cy="1268730"/>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a:t>
            </a:r>
          </a:p>
        </p:txBody>
      </p:sp>
      <p:sp>
        <p:nvSpPr>
          <p:cNvPr name="TextBox 52" id="52"/>
          <p:cNvSpPr txBox="true"/>
          <p:nvPr/>
        </p:nvSpPr>
        <p:spPr>
          <a:xfrm rot="0">
            <a:off x="6789250" y="6577965"/>
            <a:ext cx="4172630" cy="1268730"/>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a:t>
            </a:r>
          </a:p>
        </p:txBody>
      </p:sp>
      <p:sp>
        <p:nvSpPr>
          <p:cNvPr name="TextBox 53" id="53"/>
          <p:cNvSpPr txBox="true"/>
          <p:nvPr/>
        </p:nvSpPr>
        <p:spPr>
          <a:xfrm rot="0">
            <a:off x="12311845" y="6577965"/>
            <a:ext cx="4172630" cy="1268730"/>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Lorem ipsum dolor sit amet, consectetur adipiscing elit, sed do eiusmod tempor incididunt ut labore et dolore magna aliqua.</a:t>
            </a:r>
          </a:p>
        </p:txBody>
      </p:sp>
      <p:sp>
        <p:nvSpPr>
          <p:cNvPr name="TextBox 54" id="54"/>
          <p:cNvSpPr txBox="true"/>
          <p:nvPr/>
        </p:nvSpPr>
        <p:spPr>
          <a:xfrm rot="0">
            <a:off x="3114762" y="8327708"/>
            <a:ext cx="2324523" cy="415290"/>
          </a:xfrm>
          <a:prstGeom prst="rect">
            <a:avLst/>
          </a:prstGeom>
        </p:spPr>
        <p:txBody>
          <a:bodyPr anchor="t" rtlCol="false" tIns="0" lIns="0" bIns="0" rIns="0">
            <a:spAutoFit/>
          </a:bodyPr>
          <a:lstStyle/>
          <a:p>
            <a:pPr algn="l">
              <a:lnSpc>
                <a:spcPts val="3360"/>
              </a:lnSpc>
              <a:spcBef>
                <a:spcPct val="0"/>
              </a:spcBef>
            </a:pPr>
            <a:r>
              <a:rPr lang="en-US" sz="2400" b="true">
                <a:solidFill>
                  <a:srgbClr val="E2E0E1"/>
                </a:solidFill>
                <a:latin typeface="RoxboroughCF Bold"/>
                <a:ea typeface="RoxboroughCF Bold"/>
                <a:cs typeface="RoxboroughCF Bold"/>
                <a:sym typeface="RoxboroughCF Bold"/>
              </a:rPr>
              <a:t>Yael Amari</a:t>
            </a:r>
          </a:p>
        </p:txBody>
      </p:sp>
      <p:sp>
        <p:nvSpPr>
          <p:cNvPr name="TextBox 55" id="55"/>
          <p:cNvSpPr txBox="true"/>
          <p:nvPr/>
        </p:nvSpPr>
        <p:spPr>
          <a:xfrm rot="0">
            <a:off x="3114762" y="8781098"/>
            <a:ext cx="2324523" cy="325755"/>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CEO of Fauget</a:t>
            </a:r>
          </a:p>
        </p:txBody>
      </p:sp>
      <p:sp>
        <p:nvSpPr>
          <p:cNvPr name="TextBox 56" id="56"/>
          <p:cNvSpPr txBox="true"/>
          <p:nvPr/>
        </p:nvSpPr>
        <p:spPr>
          <a:xfrm rot="0">
            <a:off x="8637357" y="8327708"/>
            <a:ext cx="2324523" cy="415290"/>
          </a:xfrm>
          <a:prstGeom prst="rect">
            <a:avLst/>
          </a:prstGeom>
        </p:spPr>
        <p:txBody>
          <a:bodyPr anchor="t" rtlCol="false" tIns="0" lIns="0" bIns="0" rIns="0">
            <a:spAutoFit/>
          </a:bodyPr>
          <a:lstStyle/>
          <a:p>
            <a:pPr algn="l">
              <a:lnSpc>
                <a:spcPts val="3360"/>
              </a:lnSpc>
              <a:spcBef>
                <a:spcPct val="0"/>
              </a:spcBef>
            </a:pPr>
            <a:r>
              <a:rPr lang="en-US" sz="2400" b="true">
                <a:solidFill>
                  <a:srgbClr val="E2E0E1"/>
                </a:solidFill>
                <a:latin typeface="RoxboroughCF Bold"/>
                <a:ea typeface="RoxboroughCF Bold"/>
                <a:cs typeface="RoxboroughCF Bold"/>
                <a:sym typeface="RoxboroughCF Bold"/>
              </a:rPr>
              <a:t>Estelle Darcy</a:t>
            </a:r>
          </a:p>
        </p:txBody>
      </p:sp>
      <p:sp>
        <p:nvSpPr>
          <p:cNvPr name="TextBox 57" id="57"/>
          <p:cNvSpPr txBox="true"/>
          <p:nvPr/>
        </p:nvSpPr>
        <p:spPr>
          <a:xfrm rot="0">
            <a:off x="8637357" y="8781098"/>
            <a:ext cx="2324523" cy="325755"/>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CEO of Larana, Inc.</a:t>
            </a:r>
          </a:p>
        </p:txBody>
      </p:sp>
      <p:sp>
        <p:nvSpPr>
          <p:cNvPr name="TextBox 58" id="58"/>
          <p:cNvSpPr txBox="true"/>
          <p:nvPr/>
        </p:nvSpPr>
        <p:spPr>
          <a:xfrm rot="0">
            <a:off x="14159952" y="8327708"/>
            <a:ext cx="2324523" cy="415290"/>
          </a:xfrm>
          <a:prstGeom prst="rect">
            <a:avLst/>
          </a:prstGeom>
        </p:spPr>
        <p:txBody>
          <a:bodyPr anchor="t" rtlCol="false" tIns="0" lIns="0" bIns="0" rIns="0">
            <a:spAutoFit/>
          </a:bodyPr>
          <a:lstStyle/>
          <a:p>
            <a:pPr algn="l">
              <a:lnSpc>
                <a:spcPts val="3360"/>
              </a:lnSpc>
              <a:spcBef>
                <a:spcPct val="0"/>
              </a:spcBef>
            </a:pPr>
            <a:r>
              <a:rPr lang="en-US" sz="2400" b="true">
                <a:solidFill>
                  <a:srgbClr val="E2E0E1"/>
                </a:solidFill>
                <a:latin typeface="RoxboroughCF Bold"/>
                <a:ea typeface="RoxboroughCF Bold"/>
                <a:cs typeface="RoxboroughCF Bold"/>
                <a:sym typeface="RoxboroughCF Bold"/>
              </a:rPr>
              <a:t>Chiaki Sato</a:t>
            </a:r>
          </a:p>
        </p:txBody>
      </p:sp>
      <p:sp>
        <p:nvSpPr>
          <p:cNvPr name="TextBox 59" id="59"/>
          <p:cNvSpPr txBox="true"/>
          <p:nvPr/>
        </p:nvSpPr>
        <p:spPr>
          <a:xfrm rot="0">
            <a:off x="14159952" y="8781098"/>
            <a:ext cx="2324523" cy="325755"/>
          </a:xfrm>
          <a:prstGeom prst="rect">
            <a:avLst/>
          </a:prstGeom>
        </p:spPr>
        <p:txBody>
          <a:bodyPr anchor="t" rtlCol="false" tIns="0" lIns="0" bIns="0" rIns="0">
            <a:spAutoFit/>
          </a:bodyPr>
          <a:lstStyle/>
          <a:p>
            <a:pPr algn="l">
              <a:lnSpc>
                <a:spcPts val="2520"/>
              </a:lnSpc>
              <a:spcBef>
                <a:spcPct val="0"/>
              </a:spcBef>
            </a:pPr>
            <a:r>
              <a:rPr lang="en-US" sz="1800">
                <a:solidFill>
                  <a:srgbClr val="E2E0E1"/>
                </a:solidFill>
                <a:latin typeface="Poppins"/>
                <a:ea typeface="Poppins"/>
                <a:cs typeface="Poppins"/>
                <a:sym typeface="Poppins"/>
              </a:rPr>
              <a:t>CEO of Borcelle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AutoShape 3" id="3"/>
          <p:cNvSpPr/>
          <p:nvPr/>
        </p:nvSpPr>
        <p:spPr>
          <a:xfrm>
            <a:off x="1028700" y="1803523"/>
            <a:ext cx="10320052" cy="0"/>
          </a:xfrm>
          <a:prstGeom prst="line">
            <a:avLst/>
          </a:prstGeom>
          <a:ln cap="rnd" w="19050">
            <a:solidFill>
              <a:srgbClr val="5D73C6">
                <a:alpha val="49804"/>
              </a:srgbClr>
            </a:solidFill>
            <a:prstDash val="solid"/>
            <a:headEnd type="none" len="sm" w="sm"/>
            <a:tailEnd type="none" len="sm" w="sm"/>
          </a:ln>
        </p:spPr>
      </p:sp>
      <p:sp>
        <p:nvSpPr>
          <p:cNvPr name="Freeform 4" id="4"/>
          <p:cNvSpPr/>
          <p:nvPr/>
        </p:nvSpPr>
        <p:spPr>
          <a:xfrm flipH="false" flipV="false" rot="0">
            <a:off x="7273218" y="1273122"/>
            <a:ext cx="10721666" cy="4806852"/>
          </a:xfrm>
          <a:custGeom>
            <a:avLst/>
            <a:gdLst/>
            <a:ahLst/>
            <a:cxnLst/>
            <a:rect r="r" b="b" t="t" l="l"/>
            <a:pathLst>
              <a:path h="4806852" w="10721666">
                <a:moveTo>
                  <a:pt x="0" y="0"/>
                </a:moveTo>
                <a:lnTo>
                  <a:pt x="10721666" y="0"/>
                </a:lnTo>
                <a:lnTo>
                  <a:pt x="10721666" y="4806852"/>
                </a:lnTo>
                <a:lnTo>
                  <a:pt x="0" y="4806852"/>
                </a:lnTo>
                <a:lnTo>
                  <a:pt x="0" y="0"/>
                </a:lnTo>
                <a:close/>
              </a:path>
            </a:pathLst>
          </a:custGeom>
          <a:blipFill>
            <a:blip r:embed="rId3"/>
            <a:stretch>
              <a:fillRect l="0" t="0" r="0" b="0"/>
            </a:stretch>
          </a:blipFill>
        </p:spPr>
      </p:sp>
      <p:sp>
        <p:nvSpPr>
          <p:cNvPr name="TextBox 5" id="5"/>
          <p:cNvSpPr txBox="true"/>
          <p:nvPr/>
        </p:nvSpPr>
        <p:spPr>
          <a:xfrm rot="0">
            <a:off x="908873" y="452436"/>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1. Scytale</a:t>
            </a:r>
          </a:p>
        </p:txBody>
      </p:sp>
      <p:sp>
        <p:nvSpPr>
          <p:cNvPr name="TextBox 6" id="6"/>
          <p:cNvSpPr txBox="true"/>
          <p:nvPr/>
        </p:nvSpPr>
        <p:spPr>
          <a:xfrm rot="0">
            <a:off x="908873" y="2305023"/>
            <a:ext cx="5053326"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Algoritma Scytale adalah salah satu bentuk cipher transposisi. Algoritma ini bekerja dengan cara mengubah urutan huruf dalam pesan.</a:t>
            </a:r>
          </a:p>
          <a:p>
            <a:pPr algn="l">
              <a:lnSpc>
                <a:spcPts val="3499"/>
              </a:lnSpc>
              <a:spcBef>
                <a:spcPct val="0"/>
              </a:spcBef>
            </a:pPr>
          </a:p>
        </p:txBody>
      </p:sp>
      <p:sp>
        <p:nvSpPr>
          <p:cNvPr name="TextBox 7" id="7"/>
          <p:cNvSpPr txBox="true"/>
          <p:nvPr/>
        </p:nvSpPr>
        <p:spPr>
          <a:xfrm rot="0">
            <a:off x="14489526" y="537845"/>
            <a:ext cx="811530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Kriptografi </a:t>
            </a:r>
            <a:r>
              <a:rPr lang="en-US" sz="2799" b="true">
                <a:solidFill>
                  <a:srgbClr val="88C2C9"/>
                </a:solidFill>
                <a:latin typeface="RoxboroughCF Bold"/>
                <a:ea typeface="RoxboroughCF Bold"/>
                <a:cs typeface="RoxboroughCF Bold"/>
                <a:sym typeface="RoxboroughCF Bold"/>
              </a:rPr>
              <a:t>Klasik</a:t>
            </a:r>
          </a:p>
        </p:txBody>
      </p:sp>
      <p:sp>
        <p:nvSpPr>
          <p:cNvPr name="TextBox 8" id="8"/>
          <p:cNvSpPr txBox="true"/>
          <p:nvPr/>
        </p:nvSpPr>
        <p:spPr>
          <a:xfrm rot="0">
            <a:off x="908873" y="5734951"/>
            <a:ext cx="8115300" cy="721997"/>
          </a:xfrm>
          <a:prstGeom prst="rect">
            <a:avLst/>
          </a:prstGeom>
        </p:spPr>
        <p:txBody>
          <a:bodyPr anchor="t" rtlCol="false" tIns="0" lIns="0" bIns="0" rIns="0">
            <a:spAutoFit/>
          </a:bodyPr>
          <a:lstStyle/>
          <a:p>
            <a:pPr algn="l">
              <a:lnSpc>
                <a:spcPts val="5879"/>
              </a:lnSpc>
              <a:spcBef>
                <a:spcPct val="0"/>
              </a:spcBef>
            </a:pPr>
            <a:r>
              <a:rPr lang="en-US" b="true" sz="4199">
                <a:solidFill>
                  <a:srgbClr val="E2E0E1"/>
                </a:solidFill>
                <a:latin typeface="RoxboroughCF Bold"/>
                <a:ea typeface="RoxboroughCF Bold"/>
                <a:cs typeface="RoxboroughCF Bold"/>
                <a:sym typeface="RoxboroughCF Bold"/>
              </a:rPr>
              <a:t>Cara kerja - Enkripsi</a:t>
            </a:r>
          </a:p>
        </p:txBody>
      </p:sp>
      <p:sp>
        <p:nvSpPr>
          <p:cNvPr name="TextBox 9" id="9"/>
          <p:cNvSpPr txBox="true"/>
          <p:nvPr/>
        </p:nvSpPr>
        <p:spPr>
          <a:xfrm rot="0">
            <a:off x="908873" y="6845300"/>
            <a:ext cx="273348"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J</a:t>
            </a:r>
          </a:p>
          <a:p>
            <a:pPr algn="l">
              <a:lnSpc>
                <a:spcPts val="3499"/>
              </a:lnSpc>
            </a:pPr>
            <a:r>
              <a:rPr lang="en-US" sz="2499">
                <a:solidFill>
                  <a:srgbClr val="E2E0E1"/>
                </a:solidFill>
                <a:latin typeface="Poppins"/>
                <a:ea typeface="Poppins"/>
                <a:cs typeface="Poppins"/>
                <a:sym typeface="Poppins"/>
              </a:rPr>
              <a:t>N</a:t>
            </a:r>
          </a:p>
          <a:p>
            <a:pPr algn="l">
              <a:lnSpc>
                <a:spcPts val="3499"/>
              </a:lnSpc>
            </a:pPr>
            <a:r>
              <a:rPr lang="en-US" sz="2499">
                <a:solidFill>
                  <a:srgbClr val="E2E0E1"/>
                </a:solidFill>
                <a:latin typeface="Poppins"/>
                <a:ea typeface="Poppins"/>
                <a:cs typeface="Poppins"/>
                <a:sym typeface="Poppins"/>
              </a:rPr>
              <a:t>K</a:t>
            </a:r>
          </a:p>
          <a:p>
            <a:pPr algn="l">
              <a:lnSpc>
                <a:spcPts val="3499"/>
              </a:lnSpc>
            </a:pPr>
            <a:r>
              <a:rPr lang="en-US" sz="2499">
                <a:solidFill>
                  <a:srgbClr val="E2E0E1"/>
                </a:solidFill>
                <a:latin typeface="Poppins"/>
                <a:ea typeface="Poppins"/>
                <a:cs typeface="Poppins"/>
                <a:sym typeface="Poppins"/>
              </a:rPr>
              <a:t>M</a:t>
            </a:r>
          </a:p>
          <a:p>
            <a:pPr algn="l">
              <a:lnSpc>
                <a:spcPts val="3499"/>
              </a:lnSpc>
            </a:pPr>
            <a:r>
              <a:rPr lang="en-US" sz="2499">
                <a:solidFill>
                  <a:srgbClr val="E2E0E1"/>
                </a:solidFill>
                <a:latin typeface="Poppins"/>
                <a:ea typeface="Poppins"/>
                <a:cs typeface="Poppins"/>
                <a:sym typeface="Poppins"/>
              </a:rPr>
              <a:t>U</a:t>
            </a:r>
          </a:p>
          <a:p>
            <a:pPr algn="l">
              <a:lnSpc>
                <a:spcPts val="3499"/>
              </a:lnSpc>
              <a:spcBef>
                <a:spcPct val="0"/>
              </a:spcBef>
            </a:pPr>
            <a:r>
              <a:rPr lang="en-US" sz="2499">
                <a:solidFill>
                  <a:srgbClr val="E2E0E1"/>
                </a:solidFill>
                <a:latin typeface="Poppins"/>
                <a:ea typeface="Poppins"/>
                <a:cs typeface="Poppins"/>
                <a:sym typeface="Poppins"/>
              </a:rPr>
              <a:t>Y</a:t>
            </a:r>
          </a:p>
        </p:txBody>
      </p:sp>
      <p:sp>
        <p:nvSpPr>
          <p:cNvPr name="TextBox 10" id="10"/>
          <p:cNvSpPr txBox="true"/>
          <p:nvPr/>
        </p:nvSpPr>
        <p:spPr>
          <a:xfrm rot="0">
            <a:off x="1424870" y="6845300"/>
            <a:ext cx="515997"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U</a:t>
            </a:r>
          </a:p>
          <a:p>
            <a:pPr algn="l">
              <a:lnSpc>
                <a:spcPts val="3499"/>
              </a:lnSpc>
            </a:pPr>
            <a:r>
              <a:rPr lang="en-US" sz="2499">
                <a:solidFill>
                  <a:srgbClr val="E2E0E1"/>
                </a:solidFill>
                <a:latin typeface="Poppins"/>
                <a:ea typeface="Poppins"/>
                <a:cs typeface="Poppins"/>
                <a:sym typeface="Poppins"/>
              </a:rPr>
              <a:t>T</a:t>
            </a:r>
          </a:p>
          <a:p>
            <a:pPr algn="l">
              <a:lnSpc>
                <a:spcPts val="3499"/>
              </a:lnSpc>
            </a:pPr>
            <a:r>
              <a:rPr lang="en-US" sz="2499">
                <a:solidFill>
                  <a:srgbClr val="E2E0E1"/>
                </a:solidFill>
                <a:latin typeface="Poppins"/>
                <a:ea typeface="Poppins"/>
                <a:cs typeface="Poppins"/>
                <a:sym typeface="Poppins"/>
              </a:rPr>
              <a:t>I</a:t>
            </a:r>
          </a:p>
          <a:p>
            <a:pPr algn="l">
              <a:lnSpc>
                <a:spcPts val="3499"/>
              </a:lnSpc>
            </a:pPr>
            <a:r>
              <a:rPr lang="en-US" sz="2499">
                <a:solidFill>
                  <a:srgbClr val="E2E0E1"/>
                </a:solidFill>
                <a:latin typeface="Poppins"/>
                <a:ea typeface="Poppins"/>
                <a:cs typeface="Poppins"/>
                <a:sym typeface="Poppins"/>
              </a:rPr>
              <a:t>A</a:t>
            </a:r>
          </a:p>
          <a:p>
            <a:pPr algn="l">
              <a:lnSpc>
                <a:spcPts val="3499"/>
              </a:lnSpc>
            </a:pPr>
            <a:r>
              <a:rPr lang="en-US" sz="2499">
                <a:solidFill>
                  <a:srgbClr val="E2E0E1"/>
                </a:solidFill>
                <a:latin typeface="Poppins"/>
                <a:ea typeface="Poppins"/>
                <a:cs typeface="Poppins"/>
                <a:sym typeface="Poppins"/>
              </a:rPr>
              <a:t>P</a:t>
            </a:r>
          </a:p>
          <a:p>
            <a:pPr algn="l">
              <a:lnSpc>
                <a:spcPts val="3499"/>
              </a:lnSpc>
              <a:spcBef>
                <a:spcPct val="0"/>
              </a:spcBef>
            </a:pPr>
            <a:r>
              <a:rPr lang="en-US" sz="2499">
                <a:solidFill>
                  <a:srgbClr val="E2E0E1"/>
                </a:solidFill>
                <a:latin typeface="Poppins"/>
                <a:ea typeface="Poppins"/>
                <a:cs typeface="Poppins"/>
                <a:sym typeface="Poppins"/>
              </a:rPr>
              <a:t>A</a:t>
            </a:r>
          </a:p>
        </p:txBody>
      </p:sp>
      <p:sp>
        <p:nvSpPr>
          <p:cNvPr name="TextBox 11" id="11"/>
          <p:cNvSpPr txBox="true"/>
          <p:nvPr/>
        </p:nvSpPr>
        <p:spPr>
          <a:xfrm rot="0">
            <a:off x="1912292" y="6845300"/>
            <a:ext cx="515997"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R</a:t>
            </a:r>
          </a:p>
          <a:p>
            <a:pPr algn="l">
              <a:lnSpc>
                <a:spcPts val="3499"/>
              </a:lnSpc>
            </a:pPr>
            <a:r>
              <a:rPr lang="en-US" sz="2499">
                <a:solidFill>
                  <a:srgbClr val="E2E0E1"/>
                </a:solidFill>
                <a:latin typeface="Poppins"/>
                <a:ea typeface="Poppins"/>
                <a:cs typeface="Poppins"/>
                <a:sym typeface="Poppins"/>
              </a:rPr>
              <a:t>E</a:t>
            </a:r>
          </a:p>
          <a:p>
            <a:pPr algn="l">
              <a:lnSpc>
                <a:spcPts val="3499"/>
              </a:lnSpc>
            </a:pPr>
            <a:r>
              <a:rPr lang="en-US" sz="2499">
                <a:solidFill>
                  <a:srgbClr val="E2E0E1"/>
                </a:solidFill>
                <a:latin typeface="Poppins"/>
                <a:ea typeface="Poppins"/>
                <a:cs typeface="Poppins"/>
                <a:sym typeface="Poppins"/>
              </a:rPr>
              <a:t>N</a:t>
            </a:r>
          </a:p>
          <a:p>
            <a:pPr algn="l">
              <a:lnSpc>
                <a:spcPts val="3499"/>
              </a:lnSpc>
            </a:pPr>
            <a:r>
              <a:rPr lang="en-US" sz="2499">
                <a:solidFill>
                  <a:srgbClr val="E2E0E1"/>
                </a:solidFill>
                <a:latin typeface="Poppins"/>
                <a:ea typeface="Poppins"/>
                <a:cs typeface="Poppins"/>
                <a:sym typeface="Poppins"/>
              </a:rPr>
              <a:t>T</a:t>
            </a:r>
          </a:p>
          <a:p>
            <a:pPr algn="l">
              <a:lnSpc>
                <a:spcPts val="3499"/>
              </a:lnSpc>
            </a:pPr>
            <a:r>
              <a:rPr lang="en-US" sz="2499">
                <a:solidFill>
                  <a:srgbClr val="E2E0E1"/>
                </a:solidFill>
                <a:latin typeface="Poppins"/>
                <a:ea typeface="Poppins"/>
                <a:cs typeface="Poppins"/>
                <a:sym typeface="Poppins"/>
              </a:rPr>
              <a:t>N</a:t>
            </a:r>
          </a:p>
          <a:p>
            <a:pPr algn="l">
              <a:lnSpc>
                <a:spcPts val="3499"/>
              </a:lnSpc>
              <a:spcBef>
                <a:spcPct val="0"/>
              </a:spcBef>
            </a:pPr>
            <a:r>
              <a:rPr lang="en-US" sz="2499">
                <a:solidFill>
                  <a:srgbClr val="E2E0E1"/>
                </a:solidFill>
                <a:latin typeface="Poppins"/>
                <a:ea typeface="Poppins"/>
                <a:cs typeface="Poppins"/>
                <a:sym typeface="Poppins"/>
              </a:rPr>
              <a:t>Z</a:t>
            </a:r>
          </a:p>
        </p:txBody>
      </p:sp>
      <p:sp>
        <p:nvSpPr>
          <p:cNvPr name="TextBox 12" id="12"/>
          <p:cNvSpPr txBox="true"/>
          <p:nvPr/>
        </p:nvSpPr>
        <p:spPr>
          <a:xfrm rot="0">
            <a:off x="2428289" y="6845300"/>
            <a:ext cx="214312"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U</a:t>
            </a:r>
          </a:p>
          <a:p>
            <a:pPr algn="l">
              <a:lnSpc>
                <a:spcPts val="3499"/>
              </a:lnSpc>
            </a:pPr>
            <a:r>
              <a:rPr lang="en-US" sz="2499">
                <a:solidFill>
                  <a:srgbClr val="E2E0E1"/>
                </a:solidFill>
                <a:latin typeface="Poppins"/>
                <a:ea typeface="Poppins"/>
                <a:cs typeface="Poppins"/>
                <a:sym typeface="Poppins"/>
              </a:rPr>
              <a:t>K</a:t>
            </a:r>
          </a:p>
          <a:p>
            <a:pPr algn="l">
              <a:lnSpc>
                <a:spcPts val="3499"/>
              </a:lnSpc>
            </a:pPr>
            <a:r>
              <a:rPr lang="en-US" sz="2499">
                <a:solidFill>
                  <a:srgbClr val="E2E0E1"/>
                </a:solidFill>
                <a:latin typeface="Poppins"/>
                <a:ea typeface="Poppins"/>
                <a:cs typeface="Poppins"/>
                <a:sym typeface="Poppins"/>
              </a:rPr>
              <a:t>F</a:t>
            </a:r>
          </a:p>
          <a:p>
            <a:pPr algn="l">
              <a:lnSpc>
                <a:spcPts val="3499"/>
              </a:lnSpc>
            </a:pPr>
            <a:r>
              <a:rPr lang="en-US" sz="2499">
                <a:solidFill>
                  <a:srgbClr val="E2E0E1"/>
                </a:solidFill>
                <a:latin typeface="Poppins"/>
                <a:ea typeface="Poppins"/>
                <a:cs typeface="Poppins"/>
                <a:sym typeface="Poppins"/>
              </a:rPr>
              <a:t>I</a:t>
            </a:r>
          </a:p>
          <a:p>
            <a:pPr algn="l">
              <a:lnSpc>
                <a:spcPts val="3499"/>
              </a:lnSpc>
            </a:pPr>
            <a:r>
              <a:rPr lang="en-US" sz="2499">
                <a:solidFill>
                  <a:srgbClr val="E2E0E1"/>
                </a:solidFill>
                <a:latin typeface="Poppins"/>
                <a:ea typeface="Poppins"/>
                <a:cs typeface="Poppins"/>
                <a:sym typeface="Poppins"/>
              </a:rPr>
              <a:t>Y</a:t>
            </a:r>
          </a:p>
          <a:p>
            <a:pPr algn="l">
              <a:lnSpc>
                <a:spcPts val="3499"/>
              </a:lnSpc>
              <a:spcBef>
                <a:spcPct val="0"/>
              </a:spcBef>
            </a:pPr>
            <a:r>
              <a:rPr lang="en-US" sz="2499">
                <a:solidFill>
                  <a:srgbClr val="E2E0E1"/>
                </a:solidFill>
                <a:latin typeface="Poppins"/>
                <a:ea typeface="Poppins"/>
                <a:cs typeface="Poppins"/>
                <a:sym typeface="Poppins"/>
              </a:rPr>
              <a:t>Z</a:t>
            </a:r>
          </a:p>
        </p:txBody>
      </p:sp>
      <p:sp>
        <p:nvSpPr>
          <p:cNvPr name="TextBox 13" id="13"/>
          <p:cNvSpPr txBox="true"/>
          <p:nvPr/>
        </p:nvSpPr>
        <p:spPr>
          <a:xfrm rot="0">
            <a:off x="4390972" y="7064375"/>
            <a:ext cx="9859256" cy="219392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K = 6</a:t>
            </a:r>
          </a:p>
          <a:p>
            <a:pPr algn="l">
              <a:lnSpc>
                <a:spcPts val="3499"/>
              </a:lnSpc>
            </a:pPr>
          </a:p>
          <a:p>
            <a:pPr algn="l">
              <a:lnSpc>
                <a:spcPts val="3499"/>
              </a:lnSpc>
            </a:pPr>
            <a:r>
              <a:rPr lang="en-US" sz="2499">
                <a:solidFill>
                  <a:srgbClr val="E2E0E1"/>
                </a:solidFill>
                <a:latin typeface="Poppins"/>
                <a:ea typeface="Poppins"/>
                <a:cs typeface="Poppins"/>
                <a:sym typeface="Poppins"/>
              </a:rPr>
              <a:t>Pesan           : JURUSAN TEKNIK INFORMATIKA UPNYK</a:t>
            </a:r>
          </a:p>
          <a:p>
            <a:pPr algn="l">
              <a:lnSpc>
                <a:spcPts val="3499"/>
              </a:lnSpc>
            </a:pPr>
          </a:p>
          <a:p>
            <a:pPr algn="l">
              <a:lnSpc>
                <a:spcPts val="3499"/>
              </a:lnSpc>
              <a:spcBef>
                <a:spcPct val="0"/>
              </a:spcBef>
            </a:pPr>
            <a:r>
              <a:rPr lang="en-US" sz="2499">
                <a:solidFill>
                  <a:srgbClr val="E2E0E1"/>
                </a:solidFill>
                <a:latin typeface="Poppins"/>
                <a:ea typeface="Poppins"/>
                <a:cs typeface="Poppins"/>
                <a:sym typeface="Poppins"/>
              </a:rPr>
              <a:t>CipherText   : JNKMUY UTIAPA RENTNZ UKFIYZ SNOKOZ AIRAGZ</a:t>
            </a:r>
          </a:p>
        </p:txBody>
      </p:sp>
      <p:sp>
        <p:nvSpPr>
          <p:cNvPr name="TextBox 14" id="14"/>
          <p:cNvSpPr txBox="true"/>
          <p:nvPr/>
        </p:nvSpPr>
        <p:spPr>
          <a:xfrm rot="0">
            <a:off x="3389200" y="6845300"/>
            <a:ext cx="515997"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A</a:t>
            </a:r>
          </a:p>
          <a:p>
            <a:pPr algn="l">
              <a:lnSpc>
                <a:spcPts val="3499"/>
              </a:lnSpc>
            </a:pPr>
            <a:r>
              <a:rPr lang="en-US" sz="2499">
                <a:solidFill>
                  <a:srgbClr val="E2E0E1"/>
                </a:solidFill>
                <a:latin typeface="Poppins"/>
                <a:ea typeface="Poppins"/>
                <a:cs typeface="Poppins"/>
                <a:sym typeface="Poppins"/>
              </a:rPr>
              <a:t>I</a:t>
            </a:r>
          </a:p>
          <a:p>
            <a:pPr algn="l">
              <a:lnSpc>
                <a:spcPts val="3499"/>
              </a:lnSpc>
            </a:pPr>
            <a:r>
              <a:rPr lang="en-US" sz="2499">
                <a:solidFill>
                  <a:srgbClr val="E2E0E1"/>
                </a:solidFill>
                <a:latin typeface="Poppins"/>
                <a:ea typeface="Poppins"/>
                <a:cs typeface="Poppins"/>
                <a:sym typeface="Poppins"/>
              </a:rPr>
              <a:t>R</a:t>
            </a:r>
          </a:p>
          <a:p>
            <a:pPr algn="l">
              <a:lnSpc>
                <a:spcPts val="3499"/>
              </a:lnSpc>
            </a:pPr>
            <a:r>
              <a:rPr lang="en-US" sz="2499">
                <a:solidFill>
                  <a:srgbClr val="E2E0E1"/>
                </a:solidFill>
                <a:latin typeface="Poppins"/>
                <a:ea typeface="Poppins"/>
                <a:cs typeface="Poppins"/>
                <a:sym typeface="Poppins"/>
              </a:rPr>
              <a:t>A</a:t>
            </a:r>
          </a:p>
          <a:p>
            <a:pPr algn="l">
              <a:lnSpc>
                <a:spcPts val="3499"/>
              </a:lnSpc>
            </a:pPr>
            <a:r>
              <a:rPr lang="en-US" sz="2499">
                <a:solidFill>
                  <a:srgbClr val="E2E0E1"/>
                </a:solidFill>
                <a:latin typeface="Poppins"/>
                <a:ea typeface="Poppins"/>
                <a:cs typeface="Poppins"/>
                <a:sym typeface="Poppins"/>
              </a:rPr>
              <a:t>G</a:t>
            </a:r>
          </a:p>
          <a:p>
            <a:pPr algn="l">
              <a:lnSpc>
                <a:spcPts val="3499"/>
              </a:lnSpc>
              <a:spcBef>
                <a:spcPct val="0"/>
              </a:spcBef>
            </a:pPr>
            <a:r>
              <a:rPr lang="en-US" sz="2499">
                <a:solidFill>
                  <a:srgbClr val="E2E0E1"/>
                </a:solidFill>
                <a:latin typeface="Poppins"/>
                <a:ea typeface="Poppins"/>
                <a:cs typeface="Poppins"/>
                <a:sym typeface="Poppins"/>
              </a:rPr>
              <a:t>Z</a:t>
            </a:r>
          </a:p>
        </p:txBody>
      </p:sp>
      <p:sp>
        <p:nvSpPr>
          <p:cNvPr name="TextBox 15" id="15"/>
          <p:cNvSpPr txBox="true"/>
          <p:nvPr/>
        </p:nvSpPr>
        <p:spPr>
          <a:xfrm rot="0">
            <a:off x="2901539" y="6845300"/>
            <a:ext cx="249535"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S</a:t>
            </a:r>
          </a:p>
          <a:p>
            <a:pPr algn="l">
              <a:lnSpc>
                <a:spcPts val="3499"/>
              </a:lnSpc>
            </a:pPr>
            <a:r>
              <a:rPr lang="en-US" sz="2499">
                <a:solidFill>
                  <a:srgbClr val="E2E0E1"/>
                </a:solidFill>
                <a:latin typeface="Poppins"/>
                <a:ea typeface="Poppins"/>
                <a:cs typeface="Poppins"/>
                <a:sym typeface="Poppins"/>
              </a:rPr>
              <a:t>N</a:t>
            </a:r>
          </a:p>
          <a:p>
            <a:pPr algn="l">
              <a:lnSpc>
                <a:spcPts val="3499"/>
              </a:lnSpc>
            </a:pPr>
            <a:r>
              <a:rPr lang="en-US" sz="2499">
                <a:solidFill>
                  <a:srgbClr val="E2E0E1"/>
                </a:solidFill>
                <a:latin typeface="Poppins"/>
                <a:ea typeface="Poppins"/>
                <a:cs typeface="Poppins"/>
                <a:sym typeface="Poppins"/>
              </a:rPr>
              <a:t>O</a:t>
            </a:r>
          </a:p>
          <a:p>
            <a:pPr algn="l">
              <a:lnSpc>
                <a:spcPts val="3499"/>
              </a:lnSpc>
            </a:pPr>
            <a:r>
              <a:rPr lang="en-US" sz="2499">
                <a:solidFill>
                  <a:srgbClr val="E2E0E1"/>
                </a:solidFill>
                <a:latin typeface="Poppins"/>
                <a:ea typeface="Poppins"/>
                <a:cs typeface="Poppins"/>
                <a:sym typeface="Poppins"/>
              </a:rPr>
              <a:t>K</a:t>
            </a:r>
          </a:p>
          <a:p>
            <a:pPr algn="l">
              <a:lnSpc>
                <a:spcPts val="3499"/>
              </a:lnSpc>
            </a:pPr>
            <a:r>
              <a:rPr lang="en-US" sz="2499">
                <a:solidFill>
                  <a:srgbClr val="E2E0E1"/>
                </a:solidFill>
                <a:latin typeface="Poppins"/>
                <a:ea typeface="Poppins"/>
                <a:cs typeface="Poppins"/>
                <a:sym typeface="Poppins"/>
              </a:rPr>
              <a:t>O</a:t>
            </a:r>
          </a:p>
          <a:p>
            <a:pPr algn="l">
              <a:lnSpc>
                <a:spcPts val="3499"/>
              </a:lnSpc>
              <a:spcBef>
                <a:spcPct val="0"/>
              </a:spcBef>
            </a:pPr>
            <a:r>
              <a:rPr lang="en-US" sz="2499">
                <a:solidFill>
                  <a:srgbClr val="E2E0E1"/>
                </a:solidFill>
                <a:latin typeface="Poppins"/>
                <a:ea typeface="Poppins"/>
                <a:cs typeface="Poppins"/>
                <a:sym typeface="Poppins"/>
              </a:rPr>
              <a:t>Z</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AutoShape 3" id="3"/>
          <p:cNvSpPr/>
          <p:nvPr/>
        </p:nvSpPr>
        <p:spPr>
          <a:xfrm rot="0">
            <a:off x="1028700" y="1603498"/>
            <a:ext cx="10320052" cy="0"/>
          </a:xfrm>
          <a:prstGeom prst="line">
            <a:avLst/>
          </a:prstGeom>
          <a:ln cap="rnd" w="19050">
            <a:solidFill>
              <a:srgbClr val="5D73C6">
                <a:alpha val="49804"/>
              </a:srgbClr>
            </a:solidFill>
            <a:prstDash val="solid"/>
            <a:headEnd type="none" len="sm" w="sm"/>
            <a:tailEnd type="none" len="sm" w="sm"/>
          </a:ln>
        </p:spPr>
      </p:sp>
      <p:sp>
        <p:nvSpPr>
          <p:cNvPr name="TextBox 4" id="4"/>
          <p:cNvSpPr txBox="true"/>
          <p:nvPr/>
        </p:nvSpPr>
        <p:spPr>
          <a:xfrm rot="0">
            <a:off x="1028700" y="1984498"/>
            <a:ext cx="8115300" cy="1028703"/>
          </a:xfrm>
          <a:prstGeom prst="rect">
            <a:avLst/>
          </a:prstGeom>
        </p:spPr>
        <p:txBody>
          <a:bodyPr anchor="t" rtlCol="false" tIns="0" lIns="0" bIns="0" rIns="0">
            <a:spAutoFit/>
          </a:bodyPr>
          <a:lstStyle/>
          <a:p>
            <a:pPr algn="l">
              <a:lnSpc>
                <a:spcPts val="8399"/>
              </a:lnSpc>
              <a:spcBef>
                <a:spcPct val="0"/>
              </a:spcBef>
            </a:pPr>
            <a:r>
              <a:rPr lang="en-US" b="true" sz="5999">
                <a:solidFill>
                  <a:srgbClr val="E2E0E1"/>
                </a:solidFill>
                <a:latin typeface="RoxboroughCF Bold"/>
                <a:ea typeface="RoxboroughCF Bold"/>
                <a:cs typeface="RoxboroughCF Bold"/>
                <a:sym typeface="RoxboroughCF Bold"/>
              </a:rPr>
              <a:t>1. Scytale</a:t>
            </a:r>
          </a:p>
        </p:txBody>
      </p:sp>
      <p:sp>
        <p:nvSpPr>
          <p:cNvPr name="TextBox 5" id="5"/>
          <p:cNvSpPr txBox="true"/>
          <p:nvPr/>
        </p:nvSpPr>
        <p:spPr>
          <a:xfrm rot="0">
            <a:off x="1028700" y="962025"/>
            <a:ext cx="8115300" cy="490855"/>
          </a:xfrm>
          <a:prstGeom prst="rect">
            <a:avLst/>
          </a:prstGeom>
        </p:spPr>
        <p:txBody>
          <a:bodyPr anchor="t" rtlCol="false" tIns="0" lIns="0" bIns="0" rIns="0">
            <a:spAutoFit/>
          </a:bodyPr>
          <a:lstStyle/>
          <a:p>
            <a:pPr algn="l">
              <a:lnSpc>
                <a:spcPts val="3919"/>
              </a:lnSpc>
              <a:spcBef>
                <a:spcPct val="0"/>
              </a:spcBef>
            </a:pPr>
            <a:r>
              <a:rPr lang="en-US" sz="2799" b="true">
                <a:solidFill>
                  <a:srgbClr val="E2E0E1"/>
                </a:solidFill>
                <a:latin typeface="RoxboroughCF Bold"/>
                <a:ea typeface="RoxboroughCF Bold"/>
                <a:cs typeface="RoxboroughCF Bold"/>
                <a:sym typeface="RoxboroughCF Bold"/>
              </a:rPr>
              <a:t>Kriptografi </a:t>
            </a:r>
            <a:r>
              <a:rPr lang="en-US" sz="2799" b="true">
                <a:solidFill>
                  <a:srgbClr val="88C2C9"/>
                </a:solidFill>
                <a:latin typeface="RoxboroughCF Bold"/>
                <a:ea typeface="RoxboroughCF Bold"/>
                <a:cs typeface="RoxboroughCF Bold"/>
                <a:sym typeface="RoxboroughCF Bold"/>
              </a:rPr>
              <a:t>Klasik</a:t>
            </a:r>
          </a:p>
        </p:txBody>
      </p:sp>
      <p:sp>
        <p:nvSpPr>
          <p:cNvPr name="TextBox 6" id="6"/>
          <p:cNvSpPr txBox="true"/>
          <p:nvPr/>
        </p:nvSpPr>
        <p:spPr>
          <a:xfrm rot="0">
            <a:off x="1028700" y="3384676"/>
            <a:ext cx="8115300" cy="721997"/>
          </a:xfrm>
          <a:prstGeom prst="rect">
            <a:avLst/>
          </a:prstGeom>
        </p:spPr>
        <p:txBody>
          <a:bodyPr anchor="t" rtlCol="false" tIns="0" lIns="0" bIns="0" rIns="0">
            <a:spAutoFit/>
          </a:bodyPr>
          <a:lstStyle/>
          <a:p>
            <a:pPr algn="l">
              <a:lnSpc>
                <a:spcPts val="5879"/>
              </a:lnSpc>
              <a:spcBef>
                <a:spcPct val="0"/>
              </a:spcBef>
            </a:pPr>
            <a:r>
              <a:rPr lang="en-US" b="true" sz="4199">
                <a:solidFill>
                  <a:srgbClr val="E2E0E1"/>
                </a:solidFill>
                <a:latin typeface="RoxboroughCF Bold"/>
                <a:ea typeface="RoxboroughCF Bold"/>
                <a:cs typeface="RoxboroughCF Bold"/>
                <a:sym typeface="RoxboroughCF Bold"/>
              </a:rPr>
              <a:t>Cara kerja - Dekripsi</a:t>
            </a:r>
          </a:p>
        </p:txBody>
      </p:sp>
      <p:sp>
        <p:nvSpPr>
          <p:cNvPr name="TextBox 7" id="7"/>
          <p:cNvSpPr txBox="true"/>
          <p:nvPr/>
        </p:nvSpPr>
        <p:spPr>
          <a:xfrm rot="0">
            <a:off x="1028700" y="4495025"/>
            <a:ext cx="214312"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J</a:t>
            </a:r>
          </a:p>
          <a:p>
            <a:pPr algn="l">
              <a:lnSpc>
                <a:spcPts val="3499"/>
              </a:lnSpc>
            </a:pPr>
            <a:r>
              <a:rPr lang="en-US" sz="2499">
                <a:solidFill>
                  <a:srgbClr val="E2E0E1"/>
                </a:solidFill>
                <a:latin typeface="Poppins"/>
                <a:ea typeface="Poppins"/>
                <a:cs typeface="Poppins"/>
                <a:sym typeface="Poppins"/>
              </a:rPr>
              <a:t>U</a:t>
            </a:r>
          </a:p>
          <a:p>
            <a:pPr algn="l">
              <a:lnSpc>
                <a:spcPts val="3499"/>
              </a:lnSpc>
            </a:pPr>
            <a:r>
              <a:rPr lang="en-US" sz="2499">
                <a:solidFill>
                  <a:srgbClr val="E2E0E1"/>
                </a:solidFill>
                <a:latin typeface="Poppins"/>
                <a:ea typeface="Poppins"/>
                <a:cs typeface="Poppins"/>
                <a:sym typeface="Poppins"/>
              </a:rPr>
              <a:t>R</a:t>
            </a:r>
          </a:p>
          <a:p>
            <a:pPr algn="l">
              <a:lnSpc>
                <a:spcPts val="3499"/>
              </a:lnSpc>
            </a:pPr>
            <a:r>
              <a:rPr lang="en-US" sz="2499">
                <a:solidFill>
                  <a:srgbClr val="E2E0E1"/>
                </a:solidFill>
                <a:latin typeface="Poppins"/>
                <a:ea typeface="Poppins"/>
                <a:cs typeface="Poppins"/>
                <a:sym typeface="Poppins"/>
              </a:rPr>
              <a:t>U</a:t>
            </a:r>
          </a:p>
          <a:p>
            <a:pPr algn="l">
              <a:lnSpc>
                <a:spcPts val="3499"/>
              </a:lnSpc>
            </a:pPr>
            <a:r>
              <a:rPr lang="en-US" sz="2499">
                <a:solidFill>
                  <a:srgbClr val="E2E0E1"/>
                </a:solidFill>
                <a:latin typeface="Poppins"/>
                <a:ea typeface="Poppins"/>
                <a:cs typeface="Poppins"/>
                <a:sym typeface="Poppins"/>
              </a:rPr>
              <a:t>S</a:t>
            </a:r>
          </a:p>
          <a:p>
            <a:pPr algn="l">
              <a:lnSpc>
                <a:spcPts val="3499"/>
              </a:lnSpc>
              <a:spcBef>
                <a:spcPct val="0"/>
              </a:spcBef>
            </a:pPr>
            <a:r>
              <a:rPr lang="en-US" sz="2499">
                <a:solidFill>
                  <a:srgbClr val="E2E0E1"/>
                </a:solidFill>
                <a:latin typeface="Poppins"/>
                <a:ea typeface="Poppins"/>
                <a:cs typeface="Poppins"/>
                <a:sym typeface="Poppins"/>
              </a:rPr>
              <a:t>A</a:t>
            </a:r>
          </a:p>
        </p:txBody>
      </p:sp>
      <p:sp>
        <p:nvSpPr>
          <p:cNvPr name="TextBox 8" id="8"/>
          <p:cNvSpPr txBox="true"/>
          <p:nvPr/>
        </p:nvSpPr>
        <p:spPr>
          <a:xfrm rot="0">
            <a:off x="1544697" y="4495025"/>
            <a:ext cx="515997"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N</a:t>
            </a:r>
          </a:p>
          <a:p>
            <a:pPr algn="l">
              <a:lnSpc>
                <a:spcPts val="3499"/>
              </a:lnSpc>
            </a:pPr>
            <a:r>
              <a:rPr lang="en-US" sz="2499">
                <a:solidFill>
                  <a:srgbClr val="E2E0E1"/>
                </a:solidFill>
                <a:latin typeface="Poppins"/>
                <a:ea typeface="Poppins"/>
                <a:cs typeface="Poppins"/>
                <a:sym typeface="Poppins"/>
              </a:rPr>
              <a:t>T</a:t>
            </a:r>
          </a:p>
          <a:p>
            <a:pPr algn="l">
              <a:lnSpc>
                <a:spcPts val="3499"/>
              </a:lnSpc>
            </a:pPr>
            <a:r>
              <a:rPr lang="en-US" sz="2499">
                <a:solidFill>
                  <a:srgbClr val="E2E0E1"/>
                </a:solidFill>
                <a:latin typeface="Poppins"/>
                <a:ea typeface="Poppins"/>
                <a:cs typeface="Poppins"/>
                <a:sym typeface="Poppins"/>
              </a:rPr>
              <a:t>E</a:t>
            </a:r>
          </a:p>
          <a:p>
            <a:pPr algn="l">
              <a:lnSpc>
                <a:spcPts val="3499"/>
              </a:lnSpc>
            </a:pPr>
            <a:r>
              <a:rPr lang="en-US" sz="2499">
                <a:solidFill>
                  <a:srgbClr val="E2E0E1"/>
                </a:solidFill>
                <a:latin typeface="Poppins"/>
                <a:ea typeface="Poppins"/>
                <a:cs typeface="Poppins"/>
                <a:sym typeface="Poppins"/>
              </a:rPr>
              <a:t>K</a:t>
            </a:r>
          </a:p>
          <a:p>
            <a:pPr algn="l">
              <a:lnSpc>
                <a:spcPts val="3499"/>
              </a:lnSpc>
            </a:pPr>
            <a:r>
              <a:rPr lang="en-US" sz="2499">
                <a:solidFill>
                  <a:srgbClr val="E2E0E1"/>
                </a:solidFill>
                <a:latin typeface="Poppins"/>
                <a:ea typeface="Poppins"/>
                <a:cs typeface="Poppins"/>
                <a:sym typeface="Poppins"/>
              </a:rPr>
              <a:t>N</a:t>
            </a:r>
          </a:p>
          <a:p>
            <a:pPr algn="l">
              <a:lnSpc>
                <a:spcPts val="3499"/>
              </a:lnSpc>
              <a:spcBef>
                <a:spcPct val="0"/>
              </a:spcBef>
            </a:pPr>
            <a:r>
              <a:rPr lang="en-US" sz="2499">
                <a:solidFill>
                  <a:srgbClr val="E2E0E1"/>
                </a:solidFill>
                <a:latin typeface="Poppins"/>
                <a:ea typeface="Poppins"/>
                <a:cs typeface="Poppins"/>
                <a:sym typeface="Poppins"/>
              </a:rPr>
              <a:t>I</a:t>
            </a:r>
          </a:p>
        </p:txBody>
      </p:sp>
      <p:sp>
        <p:nvSpPr>
          <p:cNvPr name="TextBox 9" id="9"/>
          <p:cNvSpPr txBox="true"/>
          <p:nvPr/>
        </p:nvSpPr>
        <p:spPr>
          <a:xfrm rot="0">
            <a:off x="2032119" y="4495025"/>
            <a:ext cx="515997"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K</a:t>
            </a:r>
          </a:p>
          <a:p>
            <a:pPr algn="l">
              <a:lnSpc>
                <a:spcPts val="3499"/>
              </a:lnSpc>
            </a:pPr>
            <a:r>
              <a:rPr lang="en-US" sz="2499">
                <a:solidFill>
                  <a:srgbClr val="E2E0E1"/>
                </a:solidFill>
                <a:latin typeface="Poppins"/>
                <a:ea typeface="Poppins"/>
                <a:cs typeface="Poppins"/>
                <a:sym typeface="Poppins"/>
              </a:rPr>
              <a:t>I</a:t>
            </a:r>
          </a:p>
          <a:p>
            <a:pPr algn="l">
              <a:lnSpc>
                <a:spcPts val="3499"/>
              </a:lnSpc>
            </a:pPr>
            <a:r>
              <a:rPr lang="en-US" sz="2499">
                <a:solidFill>
                  <a:srgbClr val="E2E0E1"/>
                </a:solidFill>
                <a:latin typeface="Poppins"/>
                <a:ea typeface="Poppins"/>
                <a:cs typeface="Poppins"/>
                <a:sym typeface="Poppins"/>
              </a:rPr>
              <a:t>N</a:t>
            </a:r>
          </a:p>
          <a:p>
            <a:pPr algn="l">
              <a:lnSpc>
                <a:spcPts val="3499"/>
              </a:lnSpc>
            </a:pPr>
            <a:r>
              <a:rPr lang="en-US" sz="2499">
                <a:solidFill>
                  <a:srgbClr val="E2E0E1"/>
                </a:solidFill>
                <a:latin typeface="Poppins"/>
                <a:ea typeface="Poppins"/>
                <a:cs typeface="Poppins"/>
                <a:sym typeface="Poppins"/>
              </a:rPr>
              <a:t>F</a:t>
            </a:r>
          </a:p>
          <a:p>
            <a:pPr algn="l">
              <a:lnSpc>
                <a:spcPts val="3499"/>
              </a:lnSpc>
            </a:pPr>
            <a:r>
              <a:rPr lang="en-US" sz="2499">
                <a:solidFill>
                  <a:srgbClr val="E2E0E1"/>
                </a:solidFill>
                <a:latin typeface="Poppins"/>
                <a:ea typeface="Poppins"/>
                <a:cs typeface="Poppins"/>
                <a:sym typeface="Poppins"/>
              </a:rPr>
              <a:t>O</a:t>
            </a:r>
          </a:p>
          <a:p>
            <a:pPr algn="l">
              <a:lnSpc>
                <a:spcPts val="3499"/>
              </a:lnSpc>
              <a:spcBef>
                <a:spcPct val="0"/>
              </a:spcBef>
            </a:pPr>
            <a:r>
              <a:rPr lang="en-US" sz="2499">
                <a:solidFill>
                  <a:srgbClr val="E2E0E1"/>
                </a:solidFill>
                <a:latin typeface="Poppins"/>
                <a:ea typeface="Poppins"/>
                <a:cs typeface="Poppins"/>
                <a:sym typeface="Poppins"/>
              </a:rPr>
              <a:t>R</a:t>
            </a:r>
          </a:p>
        </p:txBody>
      </p:sp>
      <p:sp>
        <p:nvSpPr>
          <p:cNvPr name="TextBox 10" id="10"/>
          <p:cNvSpPr txBox="true"/>
          <p:nvPr/>
        </p:nvSpPr>
        <p:spPr>
          <a:xfrm rot="0">
            <a:off x="2548116" y="4495025"/>
            <a:ext cx="273348"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M</a:t>
            </a:r>
          </a:p>
          <a:p>
            <a:pPr algn="l">
              <a:lnSpc>
                <a:spcPts val="3499"/>
              </a:lnSpc>
            </a:pPr>
            <a:r>
              <a:rPr lang="en-US" sz="2499">
                <a:solidFill>
                  <a:srgbClr val="E2E0E1"/>
                </a:solidFill>
                <a:latin typeface="Poppins"/>
                <a:ea typeface="Poppins"/>
                <a:cs typeface="Poppins"/>
                <a:sym typeface="Poppins"/>
              </a:rPr>
              <a:t>A</a:t>
            </a:r>
          </a:p>
          <a:p>
            <a:pPr algn="l">
              <a:lnSpc>
                <a:spcPts val="3499"/>
              </a:lnSpc>
            </a:pPr>
            <a:r>
              <a:rPr lang="en-US" sz="2499">
                <a:solidFill>
                  <a:srgbClr val="E2E0E1"/>
                </a:solidFill>
                <a:latin typeface="Poppins"/>
                <a:ea typeface="Poppins"/>
                <a:cs typeface="Poppins"/>
                <a:sym typeface="Poppins"/>
              </a:rPr>
              <a:t>T</a:t>
            </a:r>
          </a:p>
          <a:p>
            <a:pPr algn="l">
              <a:lnSpc>
                <a:spcPts val="3499"/>
              </a:lnSpc>
            </a:pPr>
            <a:r>
              <a:rPr lang="en-US" sz="2499">
                <a:solidFill>
                  <a:srgbClr val="E2E0E1"/>
                </a:solidFill>
                <a:latin typeface="Poppins"/>
                <a:ea typeface="Poppins"/>
                <a:cs typeface="Poppins"/>
                <a:sym typeface="Poppins"/>
              </a:rPr>
              <a:t>I</a:t>
            </a:r>
          </a:p>
          <a:p>
            <a:pPr algn="l">
              <a:lnSpc>
                <a:spcPts val="3499"/>
              </a:lnSpc>
            </a:pPr>
            <a:r>
              <a:rPr lang="en-US" sz="2499">
                <a:solidFill>
                  <a:srgbClr val="E2E0E1"/>
                </a:solidFill>
                <a:latin typeface="Poppins"/>
                <a:ea typeface="Poppins"/>
                <a:cs typeface="Poppins"/>
                <a:sym typeface="Poppins"/>
              </a:rPr>
              <a:t>K</a:t>
            </a:r>
          </a:p>
          <a:p>
            <a:pPr algn="l">
              <a:lnSpc>
                <a:spcPts val="3499"/>
              </a:lnSpc>
              <a:spcBef>
                <a:spcPct val="0"/>
              </a:spcBef>
            </a:pPr>
            <a:r>
              <a:rPr lang="en-US" sz="2499">
                <a:solidFill>
                  <a:srgbClr val="E2E0E1"/>
                </a:solidFill>
                <a:latin typeface="Poppins"/>
                <a:ea typeface="Poppins"/>
                <a:cs typeface="Poppins"/>
                <a:sym typeface="Poppins"/>
              </a:rPr>
              <a:t>A</a:t>
            </a:r>
          </a:p>
        </p:txBody>
      </p:sp>
      <p:sp>
        <p:nvSpPr>
          <p:cNvPr name="TextBox 11" id="11"/>
          <p:cNvSpPr txBox="true"/>
          <p:nvPr/>
        </p:nvSpPr>
        <p:spPr>
          <a:xfrm rot="0">
            <a:off x="1028700" y="7467484"/>
            <a:ext cx="9859256" cy="131762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CipherText   : JNKMUY UTIAPA RENTNZ UKFIYZ SNOKOZ AIRAGZ</a:t>
            </a:r>
          </a:p>
          <a:p>
            <a:pPr algn="l">
              <a:lnSpc>
                <a:spcPts val="3499"/>
              </a:lnSpc>
            </a:pPr>
          </a:p>
          <a:p>
            <a:pPr algn="l">
              <a:lnSpc>
                <a:spcPts val="3499"/>
              </a:lnSpc>
              <a:spcBef>
                <a:spcPct val="0"/>
              </a:spcBef>
            </a:pPr>
            <a:r>
              <a:rPr lang="en-US" sz="2499">
                <a:solidFill>
                  <a:srgbClr val="E2E0E1"/>
                </a:solidFill>
                <a:latin typeface="Poppins"/>
                <a:ea typeface="Poppins"/>
                <a:cs typeface="Poppins"/>
                <a:sym typeface="Poppins"/>
              </a:rPr>
              <a:t>Pesan            : JURUSAN TEKNIK INFORMATIKA UPNYK</a:t>
            </a:r>
          </a:p>
        </p:txBody>
      </p:sp>
      <p:sp>
        <p:nvSpPr>
          <p:cNvPr name="TextBox 12" id="12"/>
          <p:cNvSpPr txBox="true"/>
          <p:nvPr/>
        </p:nvSpPr>
        <p:spPr>
          <a:xfrm rot="0">
            <a:off x="3509027" y="4495025"/>
            <a:ext cx="515997"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Y</a:t>
            </a:r>
          </a:p>
          <a:p>
            <a:pPr algn="l">
              <a:lnSpc>
                <a:spcPts val="3499"/>
              </a:lnSpc>
            </a:pPr>
            <a:r>
              <a:rPr lang="en-US" sz="2499">
                <a:solidFill>
                  <a:srgbClr val="E2E0E1"/>
                </a:solidFill>
                <a:latin typeface="Poppins"/>
                <a:ea typeface="Poppins"/>
                <a:cs typeface="Poppins"/>
                <a:sym typeface="Poppins"/>
              </a:rPr>
              <a:t>A</a:t>
            </a:r>
          </a:p>
          <a:p>
            <a:pPr algn="l">
              <a:lnSpc>
                <a:spcPts val="3499"/>
              </a:lnSpc>
            </a:pPr>
            <a:r>
              <a:rPr lang="en-US" sz="2499">
                <a:solidFill>
                  <a:srgbClr val="E2E0E1"/>
                </a:solidFill>
                <a:latin typeface="Poppins"/>
                <a:ea typeface="Poppins"/>
                <a:cs typeface="Poppins"/>
                <a:sym typeface="Poppins"/>
              </a:rPr>
              <a:t>Z</a:t>
            </a:r>
          </a:p>
          <a:p>
            <a:pPr algn="l">
              <a:lnSpc>
                <a:spcPts val="3499"/>
              </a:lnSpc>
            </a:pPr>
            <a:r>
              <a:rPr lang="en-US" sz="2499">
                <a:solidFill>
                  <a:srgbClr val="E2E0E1"/>
                </a:solidFill>
                <a:latin typeface="Poppins"/>
                <a:ea typeface="Poppins"/>
                <a:cs typeface="Poppins"/>
                <a:sym typeface="Poppins"/>
              </a:rPr>
              <a:t>Z</a:t>
            </a:r>
          </a:p>
          <a:p>
            <a:pPr algn="l">
              <a:lnSpc>
                <a:spcPts val="3499"/>
              </a:lnSpc>
            </a:pPr>
            <a:r>
              <a:rPr lang="en-US" sz="2499">
                <a:solidFill>
                  <a:srgbClr val="E2E0E1"/>
                </a:solidFill>
                <a:latin typeface="Poppins"/>
                <a:ea typeface="Poppins"/>
                <a:cs typeface="Poppins"/>
                <a:sym typeface="Poppins"/>
              </a:rPr>
              <a:t>Z</a:t>
            </a:r>
          </a:p>
          <a:p>
            <a:pPr algn="l">
              <a:lnSpc>
                <a:spcPts val="3499"/>
              </a:lnSpc>
              <a:spcBef>
                <a:spcPct val="0"/>
              </a:spcBef>
            </a:pPr>
            <a:r>
              <a:rPr lang="en-US" sz="2499">
                <a:solidFill>
                  <a:srgbClr val="E2E0E1"/>
                </a:solidFill>
                <a:latin typeface="Poppins"/>
                <a:ea typeface="Poppins"/>
                <a:cs typeface="Poppins"/>
                <a:sym typeface="Poppins"/>
              </a:rPr>
              <a:t>Z</a:t>
            </a:r>
          </a:p>
        </p:txBody>
      </p:sp>
      <p:sp>
        <p:nvSpPr>
          <p:cNvPr name="TextBox 13" id="13"/>
          <p:cNvSpPr txBox="true"/>
          <p:nvPr/>
        </p:nvSpPr>
        <p:spPr>
          <a:xfrm rot="0">
            <a:off x="3021367" y="4495025"/>
            <a:ext cx="249535" cy="2632075"/>
          </a:xfrm>
          <a:prstGeom prst="rect">
            <a:avLst/>
          </a:prstGeom>
        </p:spPr>
        <p:txBody>
          <a:bodyPr anchor="t" rtlCol="false" tIns="0" lIns="0" bIns="0" rIns="0">
            <a:spAutoFit/>
          </a:bodyPr>
          <a:lstStyle/>
          <a:p>
            <a:pPr algn="l">
              <a:lnSpc>
                <a:spcPts val="3499"/>
              </a:lnSpc>
            </a:pPr>
            <a:r>
              <a:rPr lang="en-US" sz="2499">
                <a:solidFill>
                  <a:srgbClr val="E2E0E1"/>
                </a:solidFill>
                <a:latin typeface="Poppins"/>
                <a:ea typeface="Poppins"/>
                <a:cs typeface="Poppins"/>
                <a:sym typeface="Poppins"/>
              </a:rPr>
              <a:t>U</a:t>
            </a:r>
          </a:p>
          <a:p>
            <a:pPr algn="l">
              <a:lnSpc>
                <a:spcPts val="3499"/>
              </a:lnSpc>
            </a:pPr>
            <a:r>
              <a:rPr lang="en-US" sz="2499">
                <a:solidFill>
                  <a:srgbClr val="E2E0E1"/>
                </a:solidFill>
                <a:latin typeface="Poppins"/>
                <a:ea typeface="Poppins"/>
                <a:cs typeface="Poppins"/>
                <a:sym typeface="Poppins"/>
              </a:rPr>
              <a:t>P</a:t>
            </a:r>
          </a:p>
          <a:p>
            <a:pPr algn="l">
              <a:lnSpc>
                <a:spcPts val="3499"/>
              </a:lnSpc>
            </a:pPr>
            <a:r>
              <a:rPr lang="en-US" sz="2499">
                <a:solidFill>
                  <a:srgbClr val="E2E0E1"/>
                </a:solidFill>
                <a:latin typeface="Poppins"/>
                <a:ea typeface="Poppins"/>
                <a:cs typeface="Poppins"/>
                <a:sym typeface="Poppins"/>
              </a:rPr>
              <a:t>N</a:t>
            </a:r>
          </a:p>
          <a:p>
            <a:pPr algn="l">
              <a:lnSpc>
                <a:spcPts val="3499"/>
              </a:lnSpc>
            </a:pPr>
            <a:r>
              <a:rPr lang="en-US" sz="2499">
                <a:solidFill>
                  <a:srgbClr val="E2E0E1"/>
                </a:solidFill>
                <a:latin typeface="Poppins"/>
                <a:ea typeface="Poppins"/>
                <a:cs typeface="Poppins"/>
                <a:sym typeface="Poppins"/>
              </a:rPr>
              <a:t>Y</a:t>
            </a:r>
          </a:p>
          <a:p>
            <a:pPr algn="l">
              <a:lnSpc>
                <a:spcPts val="3499"/>
              </a:lnSpc>
            </a:pPr>
            <a:r>
              <a:rPr lang="en-US" sz="2499">
                <a:solidFill>
                  <a:srgbClr val="E2E0E1"/>
                </a:solidFill>
                <a:latin typeface="Poppins"/>
                <a:ea typeface="Poppins"/>
                <a:cs typeface="Poppins"/>
                <a:sym typeface="Poppins"/>
              </a:rPr>
              <a:t>O</a:t>
            </a:r>
          </a:p>
          <a:p>
            <a:pPr algn="l">
              <a:lnSpc>
                <a:spcPts val="3499"/>
              </a:lnSpc>
              <a:spcBef>
                <a:spcPct val="0"/>
              </a:spcBef>
            </a:pPr>
            <a:r>
              <a:rPr lang="en-US" sz="2499">
                <a:solidFill>
                  <a:srgbClr val="E2E0E1"/>
                </a:solidFill>
                <a:latin typeface="Poppins"/>
                <a:ea typeface="Poppins"/>
                <a:cs typeface="Poppins"/>
                <a:sym typeface="Poppins"/>
              </a:rPr>
              <a:t>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794917" y="2564273"/>
            <a:ext cx="4698167" cy="3674760"/>
          </a:xfrm>
          <a:custGeom>
            <a:avLst/>
            <a:gdLst/>
            <a:ahLst/>
            <a:cxnLst/>
            <a:rect r="r" b="b" t="t" l="l"/>
            <a:pathLst>
              <a:path h="3674760" w="4698167">
                <a:moveTo>
                  <a:pt x="0" y="0"/>
                </a:moveTo>
                <a:lnTo>
                  <a:pt x="4698166" y="0"/>
                </a:lnTo>
                <a:lnTo>
                  <a:pt x="4698166" y="3674760"/>
                </a:lnTo>
                <a:lnTo>
                  <a:pt x="0" y="3674760"/>
                </a:lnTo>
                <a:lnTo>
                  <a:pt x="0" y="0"/>
                </a:lnTo>
                <a:close/>
              </a:path>
            </a:pathLst>
          </a:custGeom>
          <a:blipFill>
            <a:blip r:embed="rId3"/>
            <a:stretch>
              <a:fillRect l="0" t="0" r="-163821" b="-67902"/>
            </a:stretch>
          </a:blipFill>
        </p:spPr>
      </p:sp>
      <p:sp>
        <p:nvSpPr>
          <p:cNvPr name="Freeform 4" id="4"/>
          <p:cNvSpPr/>
          <p:nvPr/>
        </p:nvSpPr>
        <p:spPr>
          <a:xfrm flipH="false" flipV="false" rot="0">
            <a:off x="3351013" y="6869727"/>
            <a:ext cx="11585974" cy="2492740"/>
          </a:xfrm>
          <a:custGeom>
            <a:avLst/>
            <a:gdLst/>
            <a:ahLst/>
            <a:cxnLst/>
            <a:rect r="r" b="b" t="t" l="l"/>
            <a:pathLst>
              <a:path h="2492740" w="11585974">
                <a:moveTo>
                  <a:pt x="0" y="0"/>
                </a:moveTo>
                <a:lnTo>
                  <a:pt x="11585974" y="0"/>
                </a:lnTo>
                <a:lnTo>
                  <a:pt x="11585974" y="2492740"/>
                </a:lnTo>
                <a:lnTo>
                  <a:pt x="0" y="2492740"/>
                </a:lnTo>
                <a:lnTo>
                  <a:pt x="0" y="0"/>
                </a:lnTo>
                <a:close/>
              </a:path>
            </a:pathLst>
          </a:custGeom>
          <a:blipFill>
            <a:blip r:embed="rId4"/>
            <a:stretch>
              <a:fillRect l="0" t="0" r="0" b="0"/>
            </a:stretch>
          </a:blipFill>
        </p:spPr>
      </p:sp>
      <p:sp>
        <p:nvSpPr>
          <p:cNvPr name="TextBox 5" id="5"/>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Tampilan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707952" y="7405602"/>
            <a:ext cx="10872096" cy="2252193"/>
          </a:xfrm>
          <a:custGeom>
            <a:avLst/>
            <a:gdLst/>
            <a:ahLst/>
            <a:cxnLst/>
            <a:rect r="r" b="b" t="t" l="l"/>
            <a:pathLst>
              <a:path h="2252193" w="10872096">
                <a:moveTo>
                  <a:pt x="0" y="0"/>
                </a:moveTo>
                <a:lnTo>
                  <a:pt x="10872096" y="0"/>
                </a:lnTo>
                <a:lnTo>
                  <a:pt x="10872096" y="2252193"/>
                </a:lnTo>
                <a:lnTo>
                  <a:pt x="0" y="2252193"/>
                </a:lnTo>
                <a:lnTo>
                  <a:pt x="0" y="0"/>
                </a:lnTo>
                <a:close/>
              </a:path>
            </a:pathLst>
          </a:custGeom>
          <a:blipFill>
            <a:blip r:embed="rId3"/>
            <a:stretch>
              <a:fillRect l="0" t="0" r="0" b="0"/>
            </a:stretch>
          </a:blipFill>
        </p:spPr>
      </p:sp>
      <p:sp>
        <p:nvSpPr>
          <p:cNvPr name="Freeform 4" id="4"/>
          <p:cNvSpPr/>
          <p:nvPr/>
        </p:nvSpPr>
        <p:spPr>
          <a:xfrm flipH="false" flipV="false" rot="0">
            <a:off x="6450981" y="2595656"/>
            <a:ext cx="5386037" cy="4147868"/>
          </a:xfrm>
          <a:custGeom>
            <a:avLst/>
            <a:gdLst/>
            <a:ahLst/>
            <a:cxnLst/>
            <a:rect r="r" b="b" t="t" l="l"/>
            <a:pathLst>
              <a:path h="4147868" w="5386037">
                <a:moveTo>
                  <a:pt x="0" y="0"/>
                </a:moveTo>
                <a:lnTo>
                  <a:pt x="5386038" y="0"/>
                </a:lnTo>
                <a:lnTo>
                  <a:pt x="5386038" y="4147868"/>
                </a:lnTo>
                <a:lnTo>
                  <a:pt x="0" y="4147868"/>
                </a:lnTo>
                <a:lnTo>
                  <a:pt x="0" y="0"/>
                </a:lnTo>
                <a:close/>
              </a:path>
            </a:pathLst>
          </a:custGeom>
          <a:blipFill>
            <a:blip r:embed="rId4"/>
            <a:stretch>
              <a:fillRect l="0" t="0" r="0" b="0"/>
            </a:stretch>
          </a:blipFill>
        </p:spPr>
      </p:sp>
      <p:sp>
        <p:nvSpPr>
          <p:cNvPr name="TextBox 5" id="5"/>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Tampilan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B2D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29637" y="2920163"/>
            <a:ext cx="16828725" cy="4985510"/>
          </a:xfrm>
          <a:custGeom>
            <a:avLst/>
            <a:gdLst/>
            <a:ahLst/>
            <a:cxnLst/>
            <a:rect r="r" b="b" t="t" l="l"/>
            <a:pathLst>
              <a:path h="4985510" w="16828725">
                <a:moveTo>
                  <a:pt x="0" y="0"/>
                </a:moveTo>
                <a:lnTo>
                  <a:pt x="16828726" y="0"/>
                </a:lnTo>
                <a:lnTo>
                  <a:pt x="16828726" y="4985510"/>
                </a:lnTo>
                <a:lnTo>
                  <a:pt x="0" y="4985510"/>
                </a:lnTo>
                <a:lnTo>
                  <a:pt x="0" y="0"/>
                </a:lnTo>
                <a:close/>
              </a:path>
            </a:pathLst>
          </a:custGeom>
          <a:blipFill>
            <a:blip r:embed="rId3"/>
            <a:stretch>
              <a:fillRect l="0" t="0" r="0" b="0"/>
            </a:stretch>
          </a:blipFill>
        </p:spPr>
      </p:sp>
      <p:sp>
        <p:nvSpPr>
          <p:cNvPr name="TextBox 4" id="4"/>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Mokoto"/>
                <a:ea typeface="Mokoto"/>
                <a:cs typeface="Mokoto"/>
                <a:sym typeface="Mokoto"/>
              </a:rPr>
              <a:t>KODE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DAGSNru8ZLQ</dc:identifier>
  <dcterms:modified xsi:type="dcterms:W3CDTF">2011-08-01T06:04:30Z</dcterms:modified>
  <cp:revision>1</cp:revision>
  <dc:title>Black and White Modern Artificial Intelligence Presentation</dc:title>
</cp:coreProperties>
</file>